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52"/>
  </p:notesMasterIdLst>
  <p:handoutMasterIdLst>
    <p:handoutMasterId r:id="rId53"/>
  </p:handoutMasterIdLst>
  <p:sldIdLst>
    <p:sldId id="2375" r:id="rId6"/>
    <p:sldId id="1959" r:id="rId7"/>
    <p:sldId id="1977" r:id="rId8"/>
    <p:sldId id="2237" r:id="rId9"/>
    <p:sldId id="2238" r:id="rId10"/>
    <p:sldId id="2377" r:id="rId11"/>
    <p:sldId id="2382" r:id="rId12"/>
    <p:sldId id="2384" r:id="rId13"/>
    <p:sldId id="2385" r:id="rId14"/>
    <p:sldId id="2383" r:id="rId15"/>
    <p:sldId id="2380" r:id="rId16"/>
    <p:sldId id="2402" r:id="rId17"/>
    <p:sldId id="2391" r:id="rId18"/>
    <p:sldId id="2400" r:id="rId19"/>
    <p:sldId id="2389" r:id="rId20"/>
    <p:sldId id="2390" r:id="rId21"/>
    <p:sldId id="2381" r:id="rId22"/>
    <p:sldId id="2395" r:id="rId23"/>
    <p:sldId id="2396" r:id="rId24"/>
    <p:sldId id="2407" r:id="rId25"/>
    <p:sldId id="2397" r:id="rId26"/>
    <p:sldId id="2403" r:id="rId27"/>
    <p:sldId id="2404" r:id="rId28"/>
    <p:sldId id="2405" r:id="rId29"/>
    <p:sldId id="2378" r:id="rId30"/>
    <p:sldId id="2408" r:id="rId31"/>
    <p:sldId id="2409" r:id="rId32"/>
    <p:sldId id="2410" r:id="rId33"/>
    <p:sldId id="2411" r:id="rId34"/>
    <p:sldId id="2418" r:id="rId35"/>
    <p:sldId id="2412" r:id="rId36"/>
    <p:sldId id="2413" r:id="rId37"/>
    <p:sldId id="2414" r:id="rId38"/>
    <p:sldId id="2415" r:id="rId39"/>
    <p:sldId id="2416" r:id="rId40"/>
    <p:sldId id="2417" r:id="rId41"/>
    <p:sldId id="2406" r:id="rId42"/>
    <p:sldId id="2393" r:id="rId43"/>
    <p:sldId id="2394" r:id="rId44"/>
    <p:sldId id="2315" r:id="rId45"/>
    <p:sldId id="2299" r:id="rId46"/>
    <p:sldId id="2304" r:id="rId47"/>
    <p:sldId id="2319" r:id="rId48"/>
    <p:sldId id="2321" r:id="rId49"/>
    <p:sldId id="2322" r:id="rId50"/>
    <p:sldId id="1948"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616D459-25C9-41BE-A675-B213035DE140}">
          <p14:sldIdLst>
            <p14:sldId id="2375"/>
            <p14:sldId id="1959"/>
            <p14:sldId id="1977"/>
            <p14:sldId id="2237"/>
          </p14:sldIdLst>
        </p14:section>
        <p14:section name="Keynote" id="{86A97C96-C712-A044-95DE-17D06CE567EB}">
          <p14:sldIdLst>
            <p14:sldId id="2238"/>
            <p14:sldId id="2377"/>
            <p14:sldId id="2382"/>
            <p14:sldId id="2384"/>
            <p14:sldId id="2385"/>
            <p14:sldId id="2383"/>
          </p14:sldIdLst>
        </p14:section>
        <p14:section name="Workshop" id="{CDB9190D-B2B8-404B-84FA-BA2A0F87F808}">
          <p14:sldIdLst>
            <p14:sldId id="2380"/>
            <p14:sldId id="2402"/>
            <p14:sldId id="2391"/>
            <p14:sldId id="2400"/>
            <p14:sldId id="2389"/>
            <p14:sldId id="2390"/>
            <p14:sldId id="2381"/>
            <p14:sldId id="2395"/>
            <p14:sldId id="2396"/>
            <p14:sldId id="2407"/>
            <p14:sldId id="2397"/>
            <p14:sldId id="2403"/>
            <p14:sldId id="2404"/>
            <p14:sldId id="2405"/>
          </p14:sldIdLst>
        </p14:section>
        <p14:section name="Survey" id="{69AF9E1F-2A83-8847-B327-94FB34911CEF}">
          <p14:sldIdLst>
            <p14:sldId id="2378"/>
            <p14:sldId id="2408"/>
            <p14:sldId id="2409"/>
            <p14:sldId id="2410"/>
            <p14:sldId id="2411"/>
            <p14:sldId id="2418"/>
            <p14:sldId id="2412"/>
            <p14:sldId id="2413"/>
            <p14:sldId id="2414"/>
            <p14:sldId id="2415"/>
            <p14:sldId id="2416"/>
            <p14:sldId id="2417"/>
            <p14:sldId id="2406"/>
            <p14:sldId id="2393"/>
            <p14:sldId id="2394"/>
          </p14:sldIdLst>
        </p14:section>
        <p14:section name="Wrap Up" id="{CFAB8232-DBB3-5E44-8D71-1F46522BC9AB}">
          <p14:sldIdLst>
            <p14:sldId id="2315"/>
            <p14:sldId id="2299"/>
            <p14:sldId id="2304"/>
            <p14:sldId id="2319"/>
            <p14:sldId id="2321"/>
            <p14:sldId id="2322"/>
          </p14:sldIdLst>
        </p14:section>
        <p14:section name="Capstone" id="{965B7E72-0A04-204D-B6CA-FE1DAB323B8E}">
          <p14:sldIdLst>
            <p14:sldId id="19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3"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30" autoAdjust="0"/>
    <p:restoredTop sz="78794" autoAdjust="0"/>
  </p:normalViewPr>
  <p:slideViewPr>
    <p:cSldViewPr snapToGrid="0">
      <p:cViewPr varScale="1">
        <p:scale>
          <a:sx n="95" d="100"/>
          <a:sy n="95" d="100"/>
        </p:scale>
        <p:origin x="416"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1/15/20 6:23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1/15/20 6:23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code.visualstudio.com/license" TargetMode="External"/><Relationship Id="rId5" Type="http://schemas.openxmlformats.org/officeDocument/2006/relationships/hyperlink" Target="https://code.visualstudio.com/docs/setup/setup-overview" TargetMode="External"/><Relationship Id="rId4" Type="http://schemas.openxmlformats.org/officeDocument/2006/relationships/hyperlink" Target="https://code.visualstudio.com/docs/supporting/requirement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Semantic_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lgorithms.dojo.news/static/dojo-diner/index.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lifewire.com/get-inspect-element-tool-for-browser-75654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odepen.io/dannyooooo/pen/Powybq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shayhowe.com/html-css/opening-the-box-mode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codepen.io/dannyooooo/pen/zYxmoBP"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depen.io/dannyooooo/pen/feb419a81bfc3431f78435120eeb30e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en.wikipedia.org/wiki/Node_(computer_science)" TargetMode="External"/><Relationship Id="rId3" Type="http://schemas.openxmlformats.org/officeDocument/2006/relationships/hyperlink" Target="https://en.wikipedia.org/wiki/Cross-platform" TargetMode="External"/><Relationship Id="rId7" Type="http://schemas.openxmlformats.org/officeDocument/2006/relationships/hyperlink" Target="https://en.wikipedia.org/wiki/Tree_structure"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HTML" TargetMode="External"/><Relationship Id="rId5" Type="http://schemas.openxmlformats.org/officeDocument/2006/relationships/hyperlink" Target="https://en.wikipedia.org/wiki/XML"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Object_(computer_scienc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ebsitehostingrating.com/internet-statistics-fac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1/15/20 6:23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535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5066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39650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What is the difference between Visual Studio Code and Visual Studio IDE?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Visual Studio Code is a streamlined code editor with support for development operations like debugging, task running, and version control. It aims to provide just the tools a developer needs for a quick code-build-debug cycle and leaves more complex workflows to fuller featured IDEs, such as </a:t>
            </a:r>
            <a:r>
              <a:rPr lang="en-US" sz="882" b="0" i="0" u="none" strike="noStrike" kern="1200" dirty="0">
                <a:solidFill>
                  <a:schemeClr val="tx1"/>
                </a:solidFill>
                <a:effectLst/>
                <a:latin typeface="Segoe UI" panose="020B0502040204020203" pitchFamily="34" charset="0"/>
                <a:ea typeface="+mn-ea"/>
                <a:cs typeface="+mn-cs"/>
                <a:hlinkClick r:id="rId3"/>
              </a:rPr>
              <a:t>Visual Studio IDE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Which OSs are supported?</a:t>
            </a:r>
          </a:p>
          <a:p>
            <a:r>
              <a:rPr lang="en-US" sz="882" b="0" i="0" kern="1200" dirty="0">
                <a:solidFill>
                  <a:schemeClr val="tx1"/>
                </a:solidFill>
                <a:effectLst/>
                <a:latin typeface="Segoe UI" panose="020B0502040204020203" pitchFamily="34" charset="0"/>
                <a:ea typeface="+mn-ea"/>
                <a:cs typeface="+mn-cs"/>
              </a:rPr>
              <a:t>VS Code runs on </a:t>
            </a:r>
            <a:r>
              <a:rPr lang="en-US" sz="882" b="0" i="0" kern="1200" dirty="0" err="1">
                <a:solidFill>
                  <a:schemeClr val="tx1"/>
                </a:solidFill>
                <a:effectLst/>
                <a:latin typeface="Segoe UI" panose="020B0502040204020203" pitchFamily="34" charset="0"/>
                <a:ea typeface="+mn-ea"/>
                <a:cs typeface="+mn-cs"/>
              </a:rPr>
              <a:t>macOS</a:t>
            </a:r>
            <a:r>
              <a:rPr lang="en-US" sz="882" b="0" i="0" kern="1200" dirty="0">
                <a:solidFill>
                  <a:schemeClr val="tx1"/>
                </a:solidFill>
                <a:effectLst/>
                <a:latin typeface="Segoe UI" panose="020B0502040204020203" pitchFamily="34" charset="0"/>
                <a:ea typeface="+mn-ea"/>
                <a:cs typeface="+mn-cs"/>
              </a:rPr>
              <a:t>, Linux, and Windows. See the </a:t>
            </a:r>
            <a:r>
              <a:rPr lang="en-US" sz="882" b="0" i="0" u="none" strike="noStrike" kern="1200" dirty="0">
                <a:solidFill>
                  <a:schemeClr val="tx1"/>
                </a:solidFill>
                <a:effectLst/>
                <a:latin typeface="Segoe UI" panose="020B0502040204020203" pitchFamily="34" charset="0"/>
                <a:ea typeface="+mn-ea"/>
                <a:cs typeface="+mn-cs"/>
                <a:hlinkClick r:id="rId4"/>
              </a:rPr>
              <a:t>Requirements documentation</a:t>
            </a:r>
            <a:r>
              <a:rPr lang="en-US" sz="882" b="0" i="0" kern="1200" dirty="0">
                <a:solidFill>
                  <a:schemeClr val="tx1"/>
                </a:solidFill>
                <a:effectLst/>
                <a:latin typeface="Segoe UI" panose="020B0502040204020203" pitchFamily="34" charset="0"/>
                <a:ea typeface="+mn-ea"/>
                <a:cs typeface="+mn-cs"/>
              </a:rPr>
              <a:t> for the supported versions. You can find more platform specific details in the </a:t>
            </a:r>
            <a:r>
              <a:rPr lang="en-US" sz="882" b="0" i="0" u="none" strike="noStrike" kern="1200" dirty="0">
                <a:solidFill>
                  <a:schemeClr val="tx1"/>
                </a:solidFill>
                <a:effectLst/>
                <a:latin typeface="Segoe UI" panose="020B0502040204020203" pitchFamily="34" charset="0"/>
                <a:ea typeface="+mn-ea"/>
                <a:cs typeface="+mn-cs"/>
                <a:hlinkClick r:id="rId5"/>
              </a:rPr>
              <a:t>Setup overview</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Is VS Code free?</a:t>
            </a:r>
          </a:p>
          <a:p>
            <a:r>
              <a:rPr lang="en-US" sz="882" b="0" i="0" kern="1200" dirty="0">
                <a:solidFill>
                  <a:schemeClr val="tx1"/>
                </a:solidFill>
                <a:effectLst/>
                <a:latin typeface="Segoe UI" panose="020B0502040204020203" pitchFamily="34" charset="0"/>
                <a:ea typeface="+mn-ea"/>
                <a:cs typeface="+mn-cs"/>
              </a:rPr>
              <a:t>Yes, VS Code is free for private or commercial use. See the </a:t>
            </a:r>
            <a:r>
              <a:rPr lang="en-US" sz="882" b="0" i="0" u="none" strike="noStrike" kern="1200" dirty="0">
                <a:solidFill>
                  <a:schemeClr val="tx1"/>
                </a:solidFill>
                <a:effectLst/>
                <a:latin typeface="Segoe UI" panose="020B0502040204020203" pitchFamily="34" charset="0"/>
                <a:ea typeface="+mn-ea"/>
                <a:cs typeface="+mn-cs"/>
                <a:hlinkClick r:id="rId6"/>
              </a:rPr>
              <a:t>product license</a:t>
            </a:r>
            <a:r>
              <a:rPr lang="en-US" sz="882" b="0" i="0" kern="1200" dirty="0">
                <a:solidFill>
                  <a:schemeClr val="tx1"/>
                </a:solidFill>
                <a:effectLst/>
                <a:latin typeface="Segoe UI" panose="020B0502040204020203" pitchFamily="34" charset="0"/>
                <a:ea typeface="+mn-ea"/>
                <a:cs typeface="+mn-cs"/>
              </a:rPr>
              <a:t> for details.</a:t>
            </a:r>
          </a:p>
          <a:p>
            <a:br>
              <a:rPr lang="en-US" dirty="0"/>
            </a:b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2530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has so many extensions it’s hard to know what to install. The good news is that installing and removing extensions is simple and you can try out different </a:t>
            </a:r>
            <a:r>
              <a:rPr lang="en-US" dirty="0" err="1"/>
              <a:t>exts</a:t>
            </a:r>
            <a:r>
              <a:rPr lang="en-US" dirty="0"/>
              <a:t> easily.</a:t>
            </a:r>
          </a:p>
          <a:p>
            <a:endParaRPr lang="en-US" dirty="0"/>
          </a:p>
          <a:p>
            <a:r>
              <a:rPr lang="en-US" dirty="0"/>
              <a:t>Be careful not to install too many at the same time, it could effect the performance of VSC causing lag or even hanging VSC up.</a:t>
            </a:r>
          </a:p>
          <a:p>
            <a:endParaRPr lang="en-US" dirty="0"/>
          </a:p>
          <a:p>
            <a:r>
              <a:rPr lang="en-US" dirty="0"/>
              <a:t>The rule of thumb that I follow is that I only install what I need.</a:t>
            </a:r>
          </a:p>
          <a:p>
            <a:endParaRPr lang="en-US" dirty="0"/>
          </a:p>
          <a:p>
            <a:r>
              <a:rPr lang="en-US" dirty="0"/>
              <a:t>Each extension is used differently, so you should read the documentation for each </a:t>
            </a:r>
            <a:r>
              <a:rPr lang="en-US" dirty="0" err="1"/>
              <a:t>ext</a:t>
            </a:r>
            <a:r>
              <a:rPr lang="en-US" dirty="0"/>
              <a:t> to learn how to use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4:41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23516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up VSC and create a simple webpage from tags and discuss the tags as you build the page:</a:t>
            </a:r>
          </a:p>
          <a:p>
            <a:endParaRPr lang="en-US" b="1" dirty="0"/>
          </a:p>
          <a:p>
            <a:r>
              <a:rPr lang="en-US" b="1" dirty="0"/>
              <a:t>Go over HTML tags</a:t>
            </a:r>
            <a:endParaRPr lang="en-US" dirty="0"/>
          </a:p>
          <a:p>
            <a:r>
              <a:rPr lang="en-US" dirty="0"/>
              <a:t>Head * location in the HTML file where you can define attributes for a page</a:t>
            </a:r>
          </a:p>
          <a:p>
            <a:r>
              <a:rPr lang="en-US" dirty="0"/>
              <a:t>Title * Appears as the name of the webpage in the browser</a:t>
            </a:r>
          </a:p>
          <a:p>
            <a:r>
              <a:rPr lang="en-US" dirty="0"/>
              <a:t>Meta * various information that describes a webpage</a:t>
            </a:r>
          </a:p>
          <a:p>
            <a:r>
              <a:rPr lang="en-US" dirty="0"/>
              <a:t>Link * Linking other files like </a:t>
            </a:r>
            <a:r>
              <a:rPr lang="en-US" dirty="0" err="1"/>
              <a:t>css</a:t>
            </a:r>
            <a:r>
              <a:rPr lang="en-US" dirty="0"/>
              <a:t> and JS</a:t>
            </a:r>
          </a:p>
          <a:p>
            <a:r>
              <a:rPr lang="en-US" dirty="0"/>
              <a:t>Body * where the content of a webpage is held</a:t>
            </a:r>
          </a:p>
          <a:p>
            <a:r>
              <a:rPr lang="en-US" dirty="0"/>
              <a:t>Html * classifies the whole page</a:t>
            </a:r>
          </a:p>
          <a:p>
            <a:endParaRPr lang="en-US" dirty="0"/>
          </a:p>
          <a:p>
            <a:r>
              <a:rPr lang="en-US" b="1" dirty="0"/>
              <a:t>Discuss Sematic HTML: Semantic means, “meaning” or to give meaning.</a:t>
            </a:r>
          </a:p>
          <a:p>
            <a:r>
              <a:rPr lang="en-US" sz="882" b="0" i="0" kern="1200" dirty="0">
                <a:solidFill>
                  <a:schemeClr val="tx1"/>
                </a:solidFill>
                <a:effectLst/>
                <a:latin typeface="Segoe UI" panose="020B0502040204020203" pitchFamily="34" charset="0"/>
                <a:ea typeface="+mn-ea"/>
                <a:cs typeface="+mn-cs"/>
              </a:rPr>
              <a:t>A semantic element clearly describes its meaning to both the browser and the developer.</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non-semantic</a:t>
            </a:r>
            <a:r>
              <a:rPr lang="en-US" sz="882" b="0" i="0" kern="1200" dirty="0">
                <a:solidFill>
                  <a:schemeClr val="tx1"/>
                </a:solidFill>
                <a:effectLst/>
                <a:latin typeface="Segoe UI" panose="020B0502040204020203" pitchFamily="34" charset="0"/>
                <a:ea typeface="+mn-ea"/>
                <a:cs typeface="+mn-cs"/>
              </a:rPr>
              <a:t> elements: &lt;div&gt; and &lt;span&gt; - Tells nothing about its content.</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semantic</a:t>
            </a:r>
            <a:r>
              <a:rPr lang="en-US" sz="882" b="0" i="0" kern="1200" dirty="0">
                <a:solidFill>
                  <a:schemeClr val="tx1"/>
                </a:solidFill>
                <a:effectLst/>
                <a:latin typeface="Segoe UI" panose="020B0502040204020203" pitchFamily="34" charset="0"/>
                <a:ea typeface="+mn-ea"/>
                <a:cs typeface="+mn-cs"/>
              </a:rPr>
              <a:t> elements: &lt;form&gt;, &lt;table&gt;, and &lt;article&gt; - Clearly defines its content.</a:t>
            </a:r>
          </a:p>
          <a:p>
            <a:br>
              <a:rPr lang="en-US" b="1" dirty="0"/>
            </a:br>
            <a:r>
              <a:rPr lang="en-US" b="1" dirty="0"/>
              <a:t>Fun fact and ?:</a:t>
            </a:r>
          </a:p>
          <a:p>
            <a:r>
              <a:rPr lang="en-US" dirty="0"/>
              <a:t>** HTML is recursive, why is it recursive?</a:t>
            </a:r>
          </a:p>
          <a:p>
            <a:r>
              <a:rPr lang="en-US" dirty="0"/>
              <a:t>** Who invented HTML? (Scientists at CERN Europe, who used it to classify and report their findings)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7984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HTML is a language that allows poor code to execute and render to varying levels of accuracy. Successful rendering, however, does not mean that our code is correct or guarantee that it will validate as standards compliant. Poor code is unpredictable, and you can't be certain what you're going to get when it renders. We have to pay close attention when writing HTML and be sure to nest/indent and close all elements correctly and to always validate our code.</a:t>
            </a:r>
          </a:p>
          <a:p>
            <a:r>
              <a:rPr lang="en-US" sz="882" b="1" i="0" kern="1200" dirty="0">
                <a:solidFill>
                  <a:schemeClr val="tx1"/>
                </a:solidFill>
                <a:effectLst/>
                <a:latin typeface="Segoe UI" panose="020B0502040204020203" pitchFamily="34" charset="0"/>
                <a:ea typeface="+mn-ea"/>
                <a:cs typeface="+mn-cs"/>
              </a:rPr>
              <a:t>Use Proper Document Structure</a:t>
            </a:r>
          </a:p>
          <a:p>
            <a:r>
              <a:rPr lang="en-US" sz="882" b="0" i="0" kern="1200" dirty="0">
                <a:solidFill>
                  <a:schemeClr val="tx1"/>
                </a:solidFill>
                <a:effectLst/>
                <a:latin typeface="Segoe UI" panose="020B0502040204020203" pitchFamily="34" charset="0"/>
                <a:ea typeface="+mn-ea"/>
                <a:cs typeface="+mn-cs"/>
              </a:rPr>
              <a:t>Pages will render without the use of the &lt;!DOCTYPE html&gt;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or &lt;html&gt;, &lt;head&gt;, and &lt;body&gt; elements. However, without the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and these structural elements, pages will not render properly in every browser.</a:t>
            </a:r>
          </a:p>
          <a:p>
            <a:r>
              <a:rPr lang="en-US" sz="882" b="1" i="0" kern="1200" dirty="0">
                <a:solidFill>
                  <a:schemeClr val="tx1"/>
                </a:solidFill>
                <a:effectLst/>
                <a:latin typeface="Segoe UI" panose="020B0502040204020203" pitchFamily="34" charset="0"/>
                <a:ea typeface="+mn-ea"/>
                <a:cs typeface="+mn-cs"/>
              </a:rPr>
              <a:t>Constantly Validate Your Code!</a:t>
            </a:r>
          </a:p>
          <a:p>
            <a:r>
              <a:rPr lang="en-US" sz="882" b="0" i="0" kern="1200" dirty="0">
                <a:solidFill>
                  <a:schemeClr val="tx1"/>
                </a:solidFill>
                <a:effectLst/>
                <a:latin typeface="Segoe UI" panose="020B0502040204020203" pitchFamily="34" charset="0"/>
                <a:ea typeface="+mn-ea"/>
                <a:cs typeface="+mn-cs"/>
              </a:rPr>
              <a:t>While writing HTML, make a habit to validate frequently; this will save you from issues that are harder to pinpoint (or redo) once your work is completed and lengthier.</a:t>
            </a:r>
          </a:p>
          <a:p>
            <a:r>
              <a:rPr lang="en-US" sz="882" b="0" i="0" kern="1200" dirty="0">
                <a:solidFill>
                  <a:schemeClr val="tx1"/>
                </a:solidFill>
                <a:effectLst/>
                <a:latin typeface="Segoe UI" panose="020B0502040204020203" pitchFamily="34" charset="0"/>
                <a:ea typeface="+mn-ea"/>
                <a:cs typeface="+mn-cs"/>
              </a:rPr>
              <a:t>HTML validation services such as the free  </a:t>
            </a:r>
            <a:r>
              <a:rPr lang="en-US" sz="882" b="0" i="0" u="none" strike="noStrike" kern="1200" dirty="0">
                <a:solidFill>
                  <a:schemeClr val="tx1"/>
                </a:solidFill>
                <a:effectLst/>
                <a:latin typeface="Segoe UI" panose="020B0502040204020203" pitchFamily="34" charset="0"/>
                <a:ea typeface="+mn-ea"/>
                <a:cs typeface="+mn-cs"/>
                <a:hlinkClick r:id="rId3"/>
              </a:rPr>
              <a:t>W3C Markup Validation Service</a:t>
            </a:r>
            <a:r>
              <a:rPr lang="en-US" sz="882" b="0" i="0" kern="1200" dirty="0">
                <a:solidFill>
                  <a:schemeClr val="tx1"/>
                </a:solidFill>
                <a:effectLst/>
                <a:latin typeface="Segoe UI" panose="020B0502040204020203" pitchFamily="34" charset="0"/>
                <a:ea typeface="+mn-ea"/>
                <a:cs typeface="+mn-cs"/>
              </a:rPr>
              <a:t> are useful debuggers that help you identify rendering errors.</a:t>
            </a:r>
          </a:p>
          <a:p>
            <a:r>
              <a:rPr lang="en-US" sz="882" b="1" i="0" kern="1200" dirty="0">
                <a:solidFill>
                  <a:schemeClr val="tx1"/>
                </a:solidFill>
                <a:effectLst/>
                <a:latin typeface="Segoe UI" panose="020B0502040204020203" pitchFamily="34" charset="0"/>
                <a:ea typeface="+mn-ea"/>
                <a:cs typeface="+mn-cs"/>
              </a:rPr>
              <a:t>Organize HTML Syntax</a:t>
            </a:r>
          </a:p>
          <a:p>
            <a:r>
              <a:rPr lang="en-US" sz="882" b="0" i="0" kern="1200" dirty="0">
                <a:solidFill>
                  <a:schemeClr val="tx1"/>
                </a:solidFill>
                <a:effectLst/>
                <a:latin typeface="Segoe UI" panose="020B0502040204020203" pitchFamily="34" charset="0"/>
                <a:ea typeface="+mn-ea"/>
                <a:cs typeface="+mn-cs"/>
              </a:rPr>
              <a:t>As your HTML gets bigger, managing it can become quite a task. Below are quick rules that can help you keep your syntax clean and organized:</a:t>
            </a:r>
          </a:p>
          <a:p>
            <a:r>
              <a:rPr lang="en-US" sz="882" b="0" i="0" kern="1200" dirty="0">
                <a:solidFill>
                  <a:schemeClr val="tx1"/>
                </a:solidFill>
                <a:effectLst/>
                <a:latin typeface="Segoe UI" panose="020B0502040204020203" pitchFamily="34" charset="0"/>
                <a:ea typeface="+mn-ea"/>
                <a:cs typeface="+mn-cs"/>
              </a:rPr>
              <a:t>Use lowercase letters within element names, attributes, and values.</a:t>
            </a:r>
          </a:p>
          <a:p>
            <a:r>
              <a:rPr lang="en-US" sz="882" b="0" i="0" kern="1200" dirty="0">
                <a:solidFill>
                  <a:schemeClr val="tx1"/>
                </a:solidFill>
                <a:effectLst/>
                <a:latin typeface="Segoe UI" panose="020B0502040204020203" pitchFamily="34" charset="0"/>
                <a:ea typeface="+mn-ea"/>
                <a:cs typeface="+mn-cs"/>
              </a:rPr>
              <a:t>Indent nested elements. </a:t>
            </a:r>
          </a:p>
          <a:p>
            <a:r>
              <a:rPr lang="en-US" sz="882" b="0" i="0" kern="1200" dirty="0">
                <a:solidFill>
                  <a:schemeClr val="tx1"/>
                </a:solidFill>
                <a:effectLst/>
                <a:latin typeface="Segoe UI" panose="020B0502040204020203" pitchFamily="34" charset="0"/>
                <a:ea typeface="+mn-ea"/>
                <a:cs typeface="+mn-cs"/>
              </a:rPr>
              <a:t>Use double quotes, not single or completely omitted quotes to store in values for HTML attributes. </a:t>
            </a:r>
          </a:p>
          <a:p>
            <a:r>
              <a:rPr lang="en-US" sz="882" b="1" i="0" kern="1200" dirty="0">
                <a:solidFill>
                  <a:schemeClr val="tx1"/>
                </a:solidFill>
                <a:effectLst/>
                <a:latin typeface="Segoe UI" panose="020B0502040204020203" pitchFamily="34" charset="0"/>
                <a:ea typeface="+mn-ea"/>
                <a:cs typeface="+mn-cs"/>
              </a:rPr>
              <a:t>Avoid Using Too Many </a:t>
            </a:r>
            <a:r>
              <a:rPr lang="en-US" sz="882" b="1" i="1" kern="1200" dirty="0" err="1">
                <a:solidFill>
                  <a:schemeClr val="tx1"/>
                </a:solidFill>
                <a:effectLst/>
                <a:latin typeface="Segoe UI" panose="020B0502040204020203" pitchFamily="34" charset="0"/>
                <a:ea typeface="+mn-ea"/>
                <a:cs typeface="+mn-cs"/>
              </a:rPr>
              <a:t>div</a:t>
            </a:r>
            <a:r>
              <a:rPr lang="en-US" sz="882" b="1" i="0" kern="1200" dirty="0" err="1">
                <a:solidFill>
                  <a:schemeClr val="tx1"/>
                </a:solidFill>
                <a:effectLst/>
                <a:latin typeface="Segoe UI" panose="020B0502040204020203" pitchFamily="34" charset="0"/>
                <a:ea typeface="+mn-ea"/>
                <a:cs typeface="+mn-cs"/>
              </a:rPr>
              <a:t>s</a:t>
            </a:r>
            <a:r>
              <a:rPr lang="en-US" sz="882" b="1"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When writing HTML, it is easy to get carried away adding &lt;div&gt; elements here and there to build out necessary styles. While this works, it can add quite a bit of bloat to a page, and before too long we're not sure what each &lt;div&gt; element does.</a:t>
            </a:r>
          </a:p>
          <a:p>
            <a:r>
              <a:rPr lang="en-US" sz="882" b="1" i="0" kern="1200" dirty="0">
                <a:solidFill>
                  <a:schemeClr val="tx1"/>
                </a:solidFill>
                <a:effectLst/>
                <a:latin typeface="Segoe UI" panose="020B0502040204020203" pitchFamily="34" charset="0"/>
                <a:ea typeface="+mn-ea"/>
                <a:cs typeface="+mn-cs"/>
              </a:rPr>
              <a:t>Make Use of Semantic Elements</a:t>
            </a:r>
          </a:p>
          <a:p>
            <a:r>
              <a:rPr lang="en-US" sz="882" b="0" i="0" kern="1200" dirty="0">
                <a:solidFill>
                  <a:schemeClr val="tx1"/>
                </a:solidFill>
                <a:effectLst/>
                <a:latin typeface="Segoe UI" panose="020B0502040204020203" pitchFamily="34" charset="0"/>
                <a:ea typeface="+mn-ea"/>
                <a:cs typeface="+mn-cs"/>
              </a:rPr>
              <a:t>Deciding which elements to use to describe different content may be difficult, but these elements are the backbone of semantics.</a:t>
            </a:r>
          </a:p>
          <a:p>
            <a:r>
              <a:rPr lang="en-US" dirty="0"/>
              <a:t>Note: Semantic HTML is the use of HTML markup to reinforce the semantics, or </a:t>
            </a:r>
            <a:r>
              <a:rPr lang="en-US" sz="882" b="1" kern="1200" dirty="0">
                <a:solidFill>
                  <a:schemeClr val="tx1"/>
                </a:solidFill>
                <a:effectLst/>
                <a:latin typeface="Segoe UI" panose="020B0502040204020203" pitchFamily="34" charset="0"/>
                <a:ea typeface="+mn-ea"/>
                <a:cs typeface="+mn-cs"/>
              </a:rPr>
              <a:t>meaning</a:t>
            </a:r>
            <a:r>
              <a:rPr lang="en-US" dirty="0"/>
              <a:t>, of the information in webpages rather than merely to define its presentation or look.</a:t>
            </a:r>
            <a:br>
              <a:rPr lang="en-US" dirty="0"/>
            </a:br>
            <a:r>
              <a:rPr lang="en-US" dirty="0"/>
              <a:t>via:  </a:t>
            </a:r>
            <a:r>
              <a:rPr lang="en-US" sz="882" u="none" strike="noStrike" kern="1200" dirty="0">
                <a:solidFill>
                  <a:schemeClr val="tx1"/>
                </a:solidFill>
                <a:effectLst/>
                <a:latin typeface="Segoe UI" panose="020B0502040204020203" pitchFamily="34" charset="0"/>
                <a:ea typeface="+mn-ea"/>
                <a:cs typeface="+mn-cs"/>
                <a:hlinkClick r:id="rId4"/>
              </a:rPr>
              <a:t>en.wikipedia.org/wiki/</a:t>
            </a:r>
            <a:r>
              <a:rPr lang="en-US" sz="882" u="none" strike="noStrike" kern="1200" dirty="0" err="1">
                <a:solidFill>
                  <a:schemeClr val="tx1"/>
                </a:solidFill>
                <a:effectLst/>
                <a:latin typeface="Segoe UI" panose="020B0502040204020203" pitchFamily="34" charset="0"/>
                <a:ea typeface="+mn-ea"/>
                <a:cs typeface="+mn-cs"/>
                <a:hlinkClick r:id="rId4"/>
              </a:rPr>
              <a:t>Semantic_HTML</a:t>
            </a:r>
            <a:r>
              <a:rPr lang="en-US" sz="882" b="0" i="0" kern="1200" dirty="0" err="1">
                <a:solidFill>
                  <a:schemeClr val="tx1"/>
                </a:solidFill>
                <a:effectLst/>
                <a:latin typeface="Segoe UI" panose="020B0502040204020203" pitchFamily="34" charset="0"/>
                <a:ea typeface="+mn-ea"/>
                <a:cs typeface="+mn-cs"/>
              </a:rPr>
              <a:t>Here</a:t>
            </a:r>
            <a:r>
              <a:rPr lang="en-US" sz="882" b="0" i="0" kern="1200" dirty="0">
                <a:solidFill>
                  <a:schemeClr val="tx1"/>
                </a:solidFill>
                <a:effectLst/>
                <a:latin typeface="Segoe UI" panose="020B0502040204020203" pitchFamily="34" charset="0"/>
                <a:ea typeface="+mn-ea"/>
                <a:cs typeface="+mn-cs"/>
              </a:rPr>
              <a:t> the HTML doesn't use the proper heading and paragraph elements; instead, it uses meaningless elements to group content.</a:t>
            </a:r>
          </a:p>
          <a:p>
            <a:r>
              <a:rPr lang="en-US" sz="882" b="1" i="0" kern="1200" dirty="0">
                <a:solidFill>
                  <a:schemeClr val="tx1"/>
                </a:solidFill>
                <a:effectLst/>
                <a:latin typeface="Segoe UI" panose="020B0502040204020203" pitchFamily="34" charset="0"/>
                <a:ea typeface="+mn-ea"/>
                <a:cs typeface="+mn-cs"/>
              </a:rPr>
              <a:t>Keep Your Tag Names Lowercase</a:t>
            </a:r>
          </a:p>
          <a:p>
            <a:r>
              <a:rPr lang="en-US" sz="882" b="0" i="0" kern="1200" dirty="0">
                <a:solidFill>
                  <a:schemeClr val="tx1"/>
                </a:solidFill>
                <a:effectLst/>
                <a:latin typeface="Segoe UI" panose="020B0502040204020203" pitchFamily="34" charset="0"/>
                <a:ea typeface="+mn-ea"/>
                <a:cs typeface="+mn-cs"/>
              </a:rPr>
              <a:t>Technically, you can get away with capitalizing your tag names. Having said that, the best </a:t>
            </a:r>
            <a:r>
              <a:rPr lang="en-US" sz="882" b="0" i="0" kern="1200" dirty="0" err="1">
                <a:solidFill>
                  <a:schemeClr val="tx1"/>
                </a:solidFill>
                <a:effectLst/>
                <a:latin typeface="Segoe UI" panose="020B0502040204020203" pitchFamily="34" charset="0"/>
                <a:ea typeface="+mn-ea"/>
                <a:cs typeface="+mn-cs"/>
              </a:rPr>
              <a:t>pra</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ctice</a:t>
            </a:r>
            <a:r>
              <a:rPr lang="en-US" sz="882" b="0" i="0" kern="1200" dirty="0">
                <a:solidFill>
                  <a:schemeClr val="tx1"/>
                </a:solidFill>
                <a:effectLst/>
                <a:latin typeface="Segoe UI" panose="020B0502040204020203" pitchFamily="34" charset="0"/>
                <a:ea typeface="+mn-ea"/>
                <a:cs typeface="+mn-cs"/>
              </a:rPr>
              <a:t> is to keep all tags lowercase.</a:t>
            </a:r>
          </a:p>
          <a:p>
            <a:r>
              <a:rPr lang="en-US" sz="882" b="1" i="0" kern="1200" dirty="0">
                <a:solidFill>
                  <a:schemeClr val="tx1"/>
                </a:solidFill>
                <a:effectLst/>
                <a:latin typeface="Segoe UI" panose="020B0502040204020203" pitchFamily="34" charset="0"/>
                <a:ea typeface="+mn-ea"/>
                <a:cs typeface="+mn-cs"/>
              </a:rPr>
              <a:t>Use </a:t>
            </a:r>
            <a:r>
              <a:rPr lang="en-US" sz="882" b="1" i="1" kern="1200" dirty="0">
                <a:solidFill>
                  <a:schemeClr val="tx1"/>
                </a:solidFill>
                <a:effectLst/>
                <a:latin typeface="Segoe UI" panose="020B0502040204020203" pitchFamily="34" charset="0"/>
                <a:ea typeface="+mn-ea"/>
                <a:cs typeface="+mn-cs"/>
              </a:rPr>
              <a:t>alt</a:t>
            </a:r>
            <a:r>
              <a:rPr lang="en-US" sz="882" b="1" i="0" kern="1200" dirty="0">
                <a:solidFill>
                  <a:schemeClr val="tx1"/>
                </a:solidFill>
                <a:effectLst/>
                <a:latin typeface="Segoe UI" panose="020B0502040204020203" pitchFamily="34" charset="0"/>
                <a:ea typeface="+mn-ea"/>
                <a:cs typeface="+mn-cs"/>
              </a:rPr>
              <a:t> Attribute With Images (Not adding Alt tags is like discriminating a whole group of people who use screen readers)</a:t>
            </a:r>
          </a:p>
          <a:p>
            <a:r>
              <a:rPr lang="en-US" sz="882" b="0" i="0" kern="1200" dirty="0">
                <a:solidFill>
                  <a:schemeClr val="tx1"/>
                </a:solidFill>
                <a:effectLst/>
                <a:latin typeface="Segoe UI" panose="020B0502040204020203" pitchFamily="34" charset="0"/>
                <a:ea typeface="+mn-ea"/>
                <a:cs typeface="+mn-cs"/>
              </a:rPr>
              <a:t>Using meaningful </a:t>
            </a:r>
            <a:r>
              <a:rPr lang="en-US" sz="882" b="0" i="1" kern="1200" dirty="0">
                <a:solidFill>
                  <a:schemeClr val="tx1"/>
                </a:solidFill>
                <a:effectLst/>
                <a:latin typeface="Segoe UI" panose="020B0502040204020203" pitchFamily="34" charset="0"/>
                <a:ea typeface="+mn-ea"/>
                <a:cs typeface="+mn-cs"/>
              </a:rPr>
              <a:t>alt </a:t>
            </a:r>
            <a:r>
              <a:rPr lang="en-US" sz="882" b="0" i="0" kern="1200" dirty="0">
                <a:solidFill>
                  <a:schemeClr val="tx1"/>
                </a:solidFill>
                <a:effectLst/>
                <a:latin typeface="Segoe UI" panose="020B0502040204020203" pitchFamily="34" charset="0"/>
                <a:ea typeface="+mn-ea"/>
                <a:cs typeface="+mn-cs"/>
              </a:rPr>
              <a:t>attributes with &lt;</a:t>
            </a:r>
            <a:r>
              <a:rPr lang="en-US" sz="882" b="0" i="0" kern="1200" dirty="0" err="1">
                <a:solidFill>
                  <a:schemeClr val="tx1"/>
                </a:solidFill>
                <a:effectLst/>
                <a:latin typeface="Segoe UI" panose="020B0502040204020203" pitchFamily="34" charset="0"/>
                <a:ea typeface="+mn-ea"/>
                <a:cs typeface="+mn-cs"/>
              </a:rPr>
              <a:t>img</a:t>
            </a:r>
            <a:r>
              <a:rPr lang="en-US" sz="882" b="0" i="0" kern="1200" dirty="0">
                <a:solidFill>
                  <a:schemeClr val="tx1"/>
                </a:solidFill>
                <a:effectLst/>
                <a:latin typeface="Segoe UI" panose="020B0502040204020203" pitchFamily="34" charset="0"/>
                <a:ea typeface="+mn-ea"/>
                <a:cs typeface="+mn-cs"/>
              </a:rPr>
              <a:t>&gt; elements is a must for writing valid and semantic code. The alt information is helpful for when a user cannot view your image - whether due to a connection issue, a missing image, or because the user is utilizing a screen reader.</a:t>
            </a:r>
          </a:p>
          <a:p>
            <a:br>
              <a:rPr lang="en-US" sz="882" b="0" i="0" kern="1200" dirty="0">
                <a:solidFill>
                  <a:schemeClr val="tx1"/>
                </a:solidFill>
                <a:effectLst/>
                <a:latin typeface="Segoe UI" panose="020B0502040204020203" pitchFamily="34" charset="0"/>
                <a:ea typeface="+mn-ea"/>
                <a:cs typeface="+mn-cs"/>
              </a:rPr>
            </a:b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2:20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23039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8993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5673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VSC and connect the HTML page you created in the HTML section to a CSS file.</a:t>
            </a:r>
          </a:p>
          <a:p>
            <a:endParaRPr lang="en-US" dirty="0"/>
          </a:p>
          <a:p>
            <a:r>
              <a:rPr lang="en-US" dirty="0"/>
              <a:t>Discuss how to select HTML elements with class, id and tag.</a:t>
            </a:r>
          </a:p>
          <a:p>
            <a:endParaRPr lang="en-US" dirty="0"/>
          </a:p>
          <a:p>
            <a:r>
              <a:rPr lang="en-US" sz="882" b="1" i="0" kern="1200" dirty="0">
                <a:solidFill>
                  <a:schemeClr val="tx1"/>
                </a:solidFill>
                <a:effectLst/>
                <a:latin typeface="Segoe UI" panose="020B0502040204020203" pitchFamily="34" charset="0"/>
                <a:ea typeface="+mn-ea"/>
                <a:cs typeface="+mn-cs"/>
              </a:rPr>
              <a:t>ID selectors, Class selectors</a:t>
            </a:r>
          </a:p>
          <a:p>
            <a:r>
              <a:rPr lang="en-US" sz="882" b="0" i="0" kern="1200" dirty="0">
                <a:solidFill>
                  <a:schemeClr val="tx1"/>
                </a:solidFill>
                <a:effectLst/>
                <a:latin typeface="Segoe UI" panose="020B0502040204020203" pitchFamily="34" charset="0"/>
                <a:ea typeface="+mn-ea"/>
                <a:cs typeface="+mn-cs"/>
              </a:rPr>
              <a:t>The role of a selector is to tell the browser to which style is applied to a specific element in an HTML document. Selectors are patterns used to select the HTML tags that you want to style. These patterns may range from simple element names to rich contextual patterns.</a:t>
            </a:r>
          </a:p>
          <a:p>
            <a:endParaRPr lang="en-US" dirty="0"/>
          </a:p>
          <a:p>
            <a:r>
              <a:rPr lang="en-US" sz="882" b="1" i="0" kern="1200" dirty="0">
                <a:solidFill>
                  <a:schemeClr val="tx1"/>
                </a:solidFill>
                <a:effectLst/>
                <a:latin typeface="Segoe UI" panose="020B0502040204020203" pitchFamily="34" charset="0"/>
                <a:ea typeface="+mn-ea"/>
                <a:cs typeface="+mn-cs"/>
              </a:rPr>
              <a:t>ID selector</a:t>
            </a:r>
          </a:p>
          <a:p>
            <a:r>
              <a:rPr lang="en-US" sz="882" b="0" i="0" kern="1200" dirty="0">
                <a:solidFill>
                  <a:schemeClr val="tx1"/>
                </a:solidFill>
                <a:effectLst/>
                <a:latin typeface="Segoe UI" panose="020B0502040204020203" pitchFamily="34" charset="0"/>
                <a:ea typeface="+mn-ea"/>
                <a:cs typeface="+mn-cs"/>
              </a:rPr>
              <a:t>ID selectors in CSS allow you to target elements (Tags) by their ID values. ID selectors are unique, so you can apply only to the content of one element. To reference an ID, you precede the ID name with a hash mark (#).</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Class selector</a:t>
            </a:r>
          </a:p>
          <a:p>
            <a:r>
              <a:rPr lang="en-US" sz="882" b="0" i="0" kern="1200" dirty="0">
                <a:solidFill>
                  <a:schemeClr val="tx1"/>
                </a:solidFill>
                <a:effectLst/>
                <a:latin typeface="Segoe UI" panose="020B0502040204020203" pitchFamily="34" charset="0"/>
                <a:ea typeface="+mn-ea"/>
                <a:cs typeface="+mn-cs"/>
              </a:rPr>
              <a:t>The Class selector in CSS , which references the class attribute used on HTML elements. The Class selector begins with a dot(.) and followed by a class name which you choose.</a:t>
            </a:r>
          </a:p>
          <a:p>
            <a:endParaRPr lang="en-US" dirty="0"/>
          </a:p>
          <a:p>
            <a:r>
              <a:rPr lang="en-US" b="1" i="1" dirty="0"/>
              <a:t>Explain CSS priority, it should be one of the first things you think about if you can’t “grab” an element and style it.</a:t>
            </a:r>
          </a:p>
          <a:p>
            <a:endParaRPr lang="en-US" b="1" i="1" dirty="0"/>
          </a:p>
          <a:p>
            <a:endParaRPr lang="en-US" b="1" i="1" dirty="0"/>
          </a:p>
          <a:p>
            <a:endParaRPr lang="en-US" b="1" i="1"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077479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activity is to get students some practice with CSS Selectors. We are assuming that they know CSS already to some degree so feel free to breeze through the slides while they are starting the activity. You shouldn’t spend much time at all lecturing them on CSS. They should be learning by playing the game. If you have swag or something you can give the students who finish first some prizes.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 students get together in groups no larger than 3 per group.</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Bring up the site: </a:t>
            </a:r>
            <a:r>
              <a:rPr lang="en-US" sz="882" b="1" i="0" u="sng" kern="1200" dirty="0">
                <a:solidFill>
                  <a:schemeClr val="tx1"/>
                </a:solidFill>
                <a:effectLst/>
                <a:latin typeface="Segoe UI" panose="020B0502040204020203" pitchFamily="34" charset="0"/>
                <a:ea typeface="+mn-ea"/>
                <a:cs typeface="+mn-cs"/>
                <a:hlinkClick r:id="rId3"/>
              </a:rPr>
              <a:t>Click Here to begin the activity.</a:t>
            </a:r>
            <a:r>
              <a:rPr lang="en-US" sz="882" b="1" i="0" u="sng" kern="1200" dirty="0">
                <a:solidFill>
                  <a:schemeClr val="tx1"/>
                </a:solidFill>
                <a:effectLst/>
                <a:latin typeface="Segoe UI" panose="020B0502040204020203" pitchFamily="34" charset="0"/>
                <a:ea typeface="+mn-ea"/>
                <a:cs typeface="+mn-cs"/>
              </a:rPr>
              <a:t>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2" b="0" i="0" u="none" kern="1200" dirty="0">
                <a:solidFill>
                  <a:schemeClr val="tx1"/>
                </a:solidFill>
                <a:effectLst/>
                <a:latin typeface="Segoe UI" panose="020B0502040204020203" pitchFamily="34" charset="0"/>
                <a:ea typeface="+mn-ea"/>
                <a:cs typeface="+mn-cs"/>
              </a:rPr>
              <a:t>It’s good to do the first couple for them so they can see the workflow.</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55601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1587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access the Inspect tool: Here’s a resource for all the major browsers: </a:t>
            </a:r>
            <a:r>
              <a:rPr lang="en-US" dirty="0">
                <a:hlinkClick r:id="rId3"/>
              </a:rPr>
              <a:t>https://www.lifewire.com/get-inspect-element-tool-for-browser-756549</a:t>
            </a:r>
            <a:endParaRPr lang="en-US" dirty="0"/>
          </a:p>
          <a:p>
            <a:r>
              <a:rPr lang="en-US" dirty="0"/>
              <a:t>Highlight the Console, and the specific element selection button.</a:t>
            </a:r>
          </a:p>
          <a:p>
            <a:r>
              <a:rPr lang="en-US" dirty="0"/>
              <a:t>Explain how you can change CSS here and “test” out how things will look, also getting sizes of elements is useful 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30189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HTML, the default display property value is taken from the HTML specifications or from the browser/user default style sheet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Inline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an inline element (like &lt;span&gt;). Any height and width properties will have no effect</a:t>
            </a:r>
            <a:r>
              <a:rPr lang="en-US" sz="882" u="none" strike="noStrike" kern="1200" dirty="0">
                <a:solidFill>
                  <a:schemeClr val="tx1"/>
                </a:solidFill>
                <a:effectLst/>
                <a:latin typeface="Segoe UI" panose="020B0502040204020203"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Block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 element (like &lt;p&gt;). It starts on a new line, and takes up the whole width</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Contents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Makes the container disappear, making the child elements children of the element the next level up in the DOM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Flex</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flex container</a:t>
            </a:r>
            <a:endParaRPr lang="en-US" sz="882"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Grid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grid container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effectLst/>
            </a:endParaRPr>
          </a:p>
          <a:p>
            <a:r>
              <a:rPr lang="en-US" sz="882" b="0" i="0" kern="1200" dirty="0">
                <a:solidFill>
                  <a:schemeClr val="tx1"/>
                </a:solidFill>
                <a:effectLst/>
                <a:latin typeface="Segoe UI" panose="020B0502040204020203" pitchFamily="34" charset="0"/>
                <a:ea typeface="+mn-ea"/>
                <a:cs typeface="+mn-cs"/>
              </a:rPr>
              <a:t>Let's move on and have a look at some examples. Below we have three different HTML elements, all of which have an outer display type of block. The first is a paragraph, which has a border added in CSS. The browser renders this as a block box, so the paragraph begins on a new line, and expands to the full width available to it.</a:t>
            </a:r>
          </a:p>
          <a:p>
            <a:r>
              <a:rPr lang="en-US" sz="882" b="0" i="0" kern="1200" dirty="0">
                <a:solidFill>
                  <a:schemeClr val="tx1"/>
                </a:solidFill>
                <a:effectLst/>
                <a:latin typeface="Segoe UI" panose="020B0502040204020203" pitchFamily="34" charset="0"/>
                <a:ea typeface="+mn-ea"/>
                <a:cs typeface="+mn-cs"/>
              </a:rPr>
              <a:t>The second is a list, which is laid out using display: flex. This establishes flex layout for the items inside the container, however, the list itself is a block box and — like the paragraph — expands to the full container width and breaks onto a new line.</a:t>
            </a:r>
          </a:p>
          <a:p>
            <a:r>
              <a:rPr lang="en-US" sz="882" b="0" i="0" kern="1200" dirty="0">
                <a:solidFill>
                  <a:schemeClr val="tx1"/>
                </a:solidFill>
                <a:effectLst/>
                <a:latin typeface="Segoe UI" panose="020B0502040204020203" pitchFamily="34" charset="0"/>
                <a:ea typeface="+mn-ea"/>
                <a:cs typeface="+mn-cs"/>
              </a:rPr>
              <a:t>Below this, we have a block-level paragraph, inside which are two &lt;span&gt; elements. These elements would normally be inline, however, one of the elements has a class of block, and we have set it to display: block.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Open this pen and go over the code for the image above: </a:t>
            </a:r>
            <a:r>
              <a:rPr lang="en-US" dirty="0">
                <a:hlinkClick r:id="rId3"/>
              </a:rPr>
              <a:t>https://codepen.io/dannyooooo/pen/Powybqr</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96128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resource for the box model: </a:t>
            </a:r>
            <a:r>
              <a:rPr lang="en-US" dirty="0">
                <a:hlinkClick r:id="rId3"/>
              </a:rPr>
              <a:t>https://learn.shayhowe.com/html-css/opening-the-box-model/</a:t>
            </a:r>
            <a:endParaRPr lang="en-US" dirty="0"/>
          </a:p>
          <a:p>
            <a:r>
              <a:rPr lang="en-US" b="1" dirty="0"/>
              <a:t>*** Demo Open this activity and play with code: </a:t>
            </a:r>
            <a:r>
              <a:rPr lang="en-US" b="1" dirty="0">
                <a:hlinkClick r:id="rId4"/>
              </a:rPr>
              <a:t>https://codepen.io/dannyooooo/pen/zYxmoBP</a:t>
            </a:r>
            <a:endParaRPr lang="en-US" b="1" dirty="0"/>
          </a:p>
          <a:p>
            <a:pPr marL="171450" indent="-171450">
              <a:buFont typeface="Arial" panose="020B0604020202020204" pitchFamily="34" charset="0"/>
              <a:buChar char="•"/>
            </a:pPr>
            <a:r>
              <a:rPr lang="en-US" b="1" dirty="0"/>
              <a:t>Play with margins and padding.</a:t>
            </a:r>
          </a:p>
          <a:p>
            <a:pPr marL="171450" indent="-171450">
              <a:buFont typeface="Arial" panose="020B0604020202020204" pitchFamily="34" charset="0"/>
              <a:buChar char="•"/>
            </a:pPr>
            <a:r>
              <a:rPr lang="en-US" b="1" dirty="0"/>
              <a:t>Explain how to adjust in Inspect Element tool.</a:t>
            </a:r>
          </a:p>
          <a:p>
            <a:pPr marL="171450" indent="-171450">
              <a:buFont typeface="Arial" panose="020B0604020202020204" pitchFamily="34" charset="0"/>
              <a:buChar char="•"/>
            </a:pPr>
            <a:r>
              <a:rPr lang="en-US" b="1" dirty="0"/>
              <a:t>Ask about the differences</a:t>
            </a:r>
          </a:p>
          <a:p>
            <a:pPr marL="171450" indent="-171450">
              <a:buFont typeface="Arial" panose="020B0604020202020204" pitchFamily="34" charset="0"/>
              <a:buChar char="•"/>
            </a:pPr>
            <a:r>
              <a:rPr lang="en-US" b="1" dirty="0"/>
              <a:t>Show the code with and without “outline: 1px solid green” and explain why outline is useful as a way to see all your elements and how they are overlapping or not. </a:t>
            </a:r>
          </a:p>
          <a:p>
            <a:pPr marL="384432" lvl="1" indent="-171450">
              <a:buFont typeface="Arial" panose="020B0604020202020204" pitchFamily="34" charset="0"/>
              <a:buChar char="•"/>
            </a:pPr>
            <a:endParaRPr lang="en-US" b="1" dirty="0"/>
          </a:p>
          <a:p>
            <a:pPr fontAlgn="base"/>
            <a:r>
              <a:rPr lang="en-US" sz="882" b="1" i="0" kern="1200" dirty="0">
                <a:solidFill>
                  <a:schemeClr val="tx1"/>
                </a:solidFill>
                <a:effectLst/>
                <a:latin typeface="Segoe UI" panose="020B0502040204020203" pitchFamily="34" charset="0"/>
                <a:ea typeface="+mn-ea"/>
                <a:cs typeface="+mn-cs"/>
              </a:rPr>
              <a:t>CSS Outline</a:t>
            </a:r>
          </a:p>
          <a:p>
            <a:pPr fontAlgn="base"/>
            <a:r>
              <a:rPr lang="en-US" sz="882" b="0" i="0" kern="1200" dirty="0">
                <a:solidFill>
                  <a:schemeClr val="tx1"/>
                </a:solidFill>
                <a:effectLst/>
                <a:latin typeface="Segoe UI" panose="020B0502040204020203" pitchFamily="34" charset="0"/>
                <a:ea typeface="+mn-ea"/>
                <a:cs typeface="+mn-cs"/>
              </a:rPr>
              <a:t>An outline is a line that is drawn just outside the border edge of the elements such as buttons, active form fields, etc., to make them stand out.</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1" i="0" kern="1200" dirty="0">
                <a:solidFill>
                  <a:schemeClr val="tx1"/>
                </a:solidFill>
                <a:effectLst/>
                <a:latin typeface="Segoe UI" panose="020B0502040204020203" pitchFamily="34" charset="0"/>
                <a:ea typeface="+mn-ea"/>
                <a:cs typeface="+mn-cs"/>
              </a:rPr>
              <a:t>Outlines Vs Borders</a:t>
            </a:r>
          </a:p>
          <a:p>
            <a:pPr fontAlgn="base"/>
            <a:r>
              <a:rPr lang="en-US" sz="882" b="0" i="0" kern="1200" dirty="0">
                <a:solidFill>
                  <a:schemeClr val="tx1"/>
                </a:solidFill>
                <a:effectLst/>
                <a:latin typeface="Segoe UI" panose="020B0502040204020203" pitchFamily="34" charset="0"/>
                <a:ea typeface="+mn-ea"/>
                <a:cs typeface="+mn-cs"/>
              </a:rPr>
              <a:t>The outlines are generally used to highlight elements. An outline at a glance looks very similar to the border, but it differs from border in the following ways:</a:t>
            </a:r>
          </a:p>
          <a:p>
            <a:r>
              <a:rPr lang="en-US" sz="882" b="0" i="0" kern="1200" dirty="0">
                <a:solidFill>
                  <a:schemeClr val="tx1"/>
                </a:solidFill>
                <a:effectLst/>
                <a:latin typeface="Segoe UI" panose="020B0502040204020203" pitchFamily="34" charset="0"/>
                <a:ea typeface="+mn-ea"/>
                <a:cs typeface="+mn-cs"/>
              </a:rPr>
              <a:t>Outlines do not take up space, because they always placed on top of the box of the element which may cause them to overlap other elements on the page.</a:t>
            </a:r>
          </a:p>
          <a:p>
            <a:r>
              <a:rPr lang="en-US" sz="882" b="0" i="0" kern="1200" dirty="0">
                <a:solidFill>
                  <a:schemeClr val="tx1"/>
                </a:solidFill>
                <a:effectLst/>
                <a:latin typeface="Segoe UI" panose="020B0502040204020203" pitchFamily="34" charset="0"/>
                <a:ea typeface="+mn-ea"/>
                <a:cs typeface="+mn-cs"/>
              </a:rPr>
              <a:t>Unlike borders, outlines won't allow us to set each edge to a different width, or set different colors and styles for each edge. An outline is the same on all sides.</a:t>
            </a:r>
          </a:p>
          <a:p>
            <a:r>
              <a:rPr lang="en-US" sz="882" b="0" i="0" kern="1200" dirty="0">
                <a:solidFill>
                  <a:schemeClr val="tx1"/>
                </a:solidFill>
                <a:effectLst/>
                <a:latin typeface="Segoe UI" panose="020B0502040204020203" pitchFamily="34" charset="0"/>
                <a:ea typeface="+mn-ea"/>
                <a:cs typeface="+mn-cs"/>
              </a:rPr>
              <a:t>Outlines don't have any impact on surrounding elements apart from overlapping.</a:t>
            </a:r>
          </a:p>
          <a:p>
            <a:r>
              <a:rPr lang="en-US" sz="882" b="0" i="0" kern="1200" dirty="0">
                <a:solidFill>
                  <a:schemeClr val="tx1"/>
                </a:solidFill>
                <a:effectLst/>
                <a:latin typeface="Segoe UI" panose="020B0502040204020203" pitchFamily="34" charset="0"/>
                <a:ea typeface="+mn-ea"/>
                <a:cs typeface="+mn-cs"/>
              </a:rPr>
              <a:t>Unlike borders, outlines don't change the size or position of the element.</a:t>
            </a:r>
          </a:p>
          <a:p>
            <a:r>
              <a:rPr lang="en-US" sz="882" b="0" i="0" kern="1200" dirty="0">
                <a:solidFill>
                  <a:schemeClr val="tx1"/>
                </a:solidFill>
                <a:effectLst/>
                <a:latin typeface="Segoe UI" panose="020B0502040204020203" pitchFamily="34" charset="0"/>
                <a:ea typeface="+mn-ea"/>
                <a:cs typeface="+mn-cs"/>
              </a:rPr>
              <a:t>Outlines may be non-rectangular.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46536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bring up this website here: </a:t>
            </a:r>
            <a:r>
              <a:rPr lang="en-US" dirty="0">
                <a:hlinkClick r:id="rId3"/>
              </a:rPr>
              <a:t>https://codepen.io/dannyooooo/pen/feb419a81bfc3431f78435120eeb30e8</a:t>
            </a:r>
            <a:r>
              <a:rPr lang="en-US" dirty="0"/>
              <a:t> and demo it for the students if they are getting stuck or you’ve run out of time.</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30160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377208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50970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24672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Talk about how JS was written by Brendan </a:t>
            </a:r>
            <a:r>
              <a:rPr lang="en-US" sz="882" b="0" i="0" kern="1200" dirty="0" err="1">
                <a:solidFill>
                  <a:schemeClr val="tx1"/>
                </a:solidFill>
                <a:effectLst/>
                <a:latin typeface="Segoe UI" panose="020B0502040204020203" pitchFamily="34" charset="0"/>
                <a:ea typeface="+mn-ea"/>
                <a:cs typeface="+mn-cs"/>
              </a:rPr>
              <a:t>Eich</a:t>
            </a:r>
            <a:r>
              <a:rPr lang="en-US" sz="882" b="0" i="0" kern="1200" dirty="0">
                <a:solidFill>
                  <a:schemeClr val="tx1"/>
                </a:solidFill>
                <a:effectLst/>
                <a:latin typeface="Segoe UI" panose="020B0502040204020203" pitchFamily="34" charset="0"/>
                <a:ea typeface="+mn-ea"/>
                <a:cs typeface="+mn-cs"/>
              </a:rPr>
              <a:t> when he was working at Netscape. The rumor is that he wrote it in 11 days.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JavaScript is the programming language of HTML and the Web.</a:t>
            </a:r>
          </a:p>
          <a:p>
            <a:r>
              <a:rPr lang="en-US" sz="882" b="0" i="0" kern="1200" dirty="0">
                <a:solidFill>
                  <a:schemeClr val="tx1"/>
                </a:solidFill>
                <a:effectLst/>
                <a:latin typeface="Segoe UI" panose="020B0502040204020203" pitchFamily="34" charset="0"/>
                <a:ea typeface="+mn-ea"/>
                <a:cs typeface="+mn-cs"/>
              </a:rPr>
              <a:t>JavaScript is a programming language used to make web pages interactive. It is what gives a page life—the interactive elements and animation that engage a user. If you've ever used a search box on a home page, checked a live baseball score on a news site, or watched a video, it has likely been produced by JavaScript.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err="1">
                <a:solidFill>
                  <a:schemeClr val="tx1"/>
                </a:solidFill>
                <a:effectLst/>
                <a:latin typeface="Segoe UI" panose="020B0502040204020203" pitchFamily="34" charset="0"/>
                <a:ea typeface="+mn-ea"/>
                <a:cs typeface="+mn-cs"/>
              </a:rPr>
              <a:t>Javascript</a:t>
            </a:r>
            <a:r>
              <a:rPr lang="en-US" sz="882" b="0" i="0" kern="1200" dirty="0">
                <a:solidFill>
                  <a:schemeClr val="tx1"/>
                </a:solidFill>
                <a:effectLst/>
                <a:latin typeface="Segoe UI" panose="020B0502040204020203" pitchFamily="34" charset="0"/>
                <a:ea typeface="+mn-ea"/>
                <a:cs typeface="+mn-cs"/>
              </a:rPr>
              <a:t> (JS) is a scripting languages, primarily used on the Web. It is used to enhance HTML pages and is commonly found embedded in HTML code. JavaScript is an interpreted language. Thus, it doesn't need to be compiled. JavaScript renders web pages in an interactive and dynamic fashion. This allowing the pages to react to events, exhibit special effects, accept variable text, validate </a:t>
            </a:r>
            <a:r>
              <a:rPr lang="en-US" sz="882" b="0" i="0" u="sng" kern="1200" dirty="0">
                <a:solidFill>
                  <a:schemeClr val="tx1"/>
                </a:solidFill>
                <a:effectLst/>
                <a:latin typeface="Segoe UI" panose="020B0502040204020203" pitchFamily="34" charset="0"/>
                <a:ea typeface="+mn-ea"/>
                <a:cs typeface="+mn-cs"/>
              </a:rPr>
              <a:t>data</a:t>
            </a:r>
            <a:r>
              <a:rPr lang="en-US" sz="882" b="0" i="0" kern="1200" dirty="0">
                <a:solidFill>
                  <a:schemeClr val="tx1"/>
                </a:solidFill>
                <a:effectLst/>
                <a:latin typeface="Segoe UI" panose="020B0502040204020203" pitchFamily="34" charset="0"/>
                <a:ea typeface="+mn-ea"/>
                <a:cs typeface="+mn-cs"/>
              </a:rPr>
              <a:t>, create cookies, detect a user’s browser, etc.</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JavaScript is easy to learn.</a:t>
            </a:r>
          </a:p>
          <a:p>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dirty="0">
                <a:solidFill>
                  <a:schemeClr val="tx1"/>
                </a:solidFill>
                <a:effectLst/>
                <a:latin typeface="Segoe UI" panose="020B0502040204020203" pitchFamily="34" charset="0"/>
                <a:ea typeface="+mn-ea"/>
                <a:cs typeface="+mn-cs"/>
              </a:rPr>
              <a:t>JavaScript Can Change HTML Content</a:t>
            </a:r>
          </a:p>
          <a:p>
            <a:r>
              <a:rPr lang="en-US" sz="882" b="0" i="0" kern="1200" dirty="0">
                <a:solidFill>
                  <a:schemeClr val="tx1"/>
                </a:solidFill>
                <a:effectLst/>
                <a:latin typeface="Segoe UI" panose="020B0502040204020203" pitchFamily="34" charset="0"/>
                <a:ea typeface="+mn-ea"/>
                <a:cs typeface="+mn-cs"/>
              </a:rPr>
              <a:t>A JavaScript function is a block of JavaScript code, that can be executed when "called" for.</a:t>
            </a:r>
          </a:p>
          <a:p>
            <a:r>
              <a:rPr lang="en-US" sz="882" b="0" i="0" kern="1200" dirty="0">
                <a:solidFill>
                  <a:schemeClr val="tx1"/>
                </a:solidFill>
                <a:effectLst/>
                <a:latin typeface="Segoe UI" panose="020B0502040204020203" pitchFamily="34" charset="0"/>
                <a:ea typeface="+mn-ea"/>
                <a:cs typeface="+mn-cs"/>
              </a:rPr>
              <a:t>For example, a function can be called when an </a:t>
            </a:r>
            <a:r>
              <a:rPr lang="en-US" sz="882" b="1" i="0" kern="1200" dirty="0">
                <a:solidFill>
                  <a:schemeClr val="tx1"/>
                </a:solidFill>
                <a:effectLst/>
                <a:latin typeface="Segoe UI" panose="020B0502040204020203" pitchFamily="34" charset="0"/>
                <a:ea typeface="+mn-ea"/>
                <a:cs typeface="+mn-cs"/>
              </a:rPr>
              <a:t>event</a:t>
            </a:r>
            <a:r>
              <a:rPr lang="en-US" sz="882" b="0" i="0" kern="1200" dirty="0">
                <a:solidFill>
                  <a:schemeClr val="tx1"/>
                </a:solidFill>
                <a:effectLst/>
                <a:latin typeface="Segoe UI" panose="020B0502040204020203" pitchFamily="34" charset="0"/>
                <a:ea typeface="+mn-ea"/>
                <a:cs typeface="+mn-cs"/>
              </a:rPr>
              <a:t> occurs, like when the user clicks a button.</a:t>
            </a:r>
          </a:p>
          <a:p>
            <a:endParaRPr lang="en-US" sz="882" b="0" i="0" kern="1200" dirty="0">
              <a:solidFill>
                <a:schemeClr val="tx1"/>
              </a:solidFill>
              <a:effectLst/>
              <a:latin typeface="Segoe UI" panose="020B0502040204020203" pitchFamily="34" charset="0"/>
              <a:ea typeface="+mn-ea"/>
              <a:cs typeface="+mn-cs"/>
            </a:endParaRPr>
          </a:p>
          <a:p>
            <a:pPr fontAlgn="base"/>
            <a:r>
              <a:rPr lang="en-US" sz="882" b="1" i="0" kern="1200" dirty="0">
                <a:solidFill>
                  <a:schemeClr val="tx1"/>
                </a:solidFill>
                <a:effectLst/>
                <a:latin typeface="Segoe UI" panose="020B0502040204020203" pitchFamily="34" charset="0"/>
                <a:ea typeface="+mn-ea"/>
                <a:cs typeface="+mn-cs"/>
              </a:rPr>
              <a:t>HTML Versus JavaScript</a:t>
            </a:r>
          </a:p>
          <a:p>
            <a:pPr fontAlgn="base"/>
            <a:r>
              <a:rPr lang="en-US" sz="882" b="0" i="0" kern="1200" dirty="0">
                <a:solidFill>
                  <a:schemeClr val="tx1"/>
                </a:solidFill>
                <a:effectLst/>
                <a:latin typeface="Segoe UI" panose="020B0502040204020203" pitchFamily="34" charset="0"/>
                <a:ea typeface="+mn-ea"/>
                <a:cs typeface="+mn-cs"/>
              </a:rPr>
              <a:t>HTML and JavaScript are complementary languages. HTML is a markup language designed for defining static webpage content. It is what gives a webpage its basic structure. JavaScript is a programming language designed for performing dynamic tasks within that page, like animation or a search box. </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0" i="0" kern="1200" dirty="0">
                <a:solidFill>
                  <a:schemeClr val="tx1"/>
                </a:solidFill>
                <a:effectLst/>
                <a:latin typeface="Segoe UI" panose="020B0502040204020203" pitchFamily="34" charset="0"/>
                <a:ea typeface="+mn-ea"/>
                <a:cs typeface="+mn-cs"/>
              </a:rPr>
              <a:t>JavaScript is designed to run within the HTML structure of a website and is often used multiple times. If you're writing code, your JavaScript will be more easily accessible if placed them in separate files (using a .JS extension helps identify them). You then link the JavaScript to your HTML by inserting a tag</a:t>
            </a: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3:05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47638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Walk them through the example above,</a:t>
            </a:r>
          </a:p>
          <a:p>
            <a:endParaRPr lang="en-US" b="1" dirty="0"/>
          </a:p>
          <a:p>
            <a:endParaRPr lang="en-US" b="1" dirty="0"/>
          </a:p>
          <a:p>
            <a:r>
              <a:rPr lang="en-US" b="1" dirty="0"/>
              <a:t>*** Demo: Open </a:t>
            </a:r>
            <a:r>
              <a:rPr lang="en-US" b="1" dirty="0" err="1"/>
              <a:t>JSBin</a:t>
            </a:r>
            <a:r>
              <a:rPr lang="en-US" b="1" dirty="0"/>
              <a:t> and run each of the 13 functions there. Have the students predict out loud what they think the output of each statement. https://</a:t>
            </a:r>
            <a:r>
              <a:rPr lang="en-US" b="1" dirty="0" err="1"/>
              <a:t>jsbin.com</a:t>
            </a:r>
            <a:r>
              <a:rPr lang="en-US" b="1" dirty="0"/>
              <a:t>/</a:t>
            </a:r>
            <a:r>
              <a:rPr lang="en-US" b="1" dirty="0" err="1"/>
              <a:t>casegoy</a:t>
            </a:r>
            <a:r>
              <a:rPr lang="en-US" b="1" dirty="0"/>
              <a:t>/</a:t>
            </a:r>
            <a:r>
              <a:rPr lang="en-US" b="1" dirty="0" err="1"/>
              <a:t>edit?js,console</a:t>
            </a:r>
            <a:endParaRPr lang="en-US" b="1"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328631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Start with explaining the difference between the source code of a webpage and the DOM</a:t>
            </a:r>
          </a:p>
          <a:p>
            <a:pPr marL="171450" indent="-171450">
              <a:buFont typeface="Arial" panose="020B0604020202020204" pitchFamily="34" charset="0"/>
              <a:buChar char="•"/>
            </a:pPr>
            <a:r>
              <a:rPr lang="en-US" b="1" dirty="0"/>
              <a:t>We use </a:t>
            </a:r>
            <a:r>
              <a:rPr lang="en-US" b="1" dirty="0" err="1"/>
              <a:t>Javascript</a:t>
            </a:r>
            <a:r>
              <a:rPr lang="en-US" b="1" dirty="0"/>
              <a:t> to change the DOM on a webpage so we don’t have to reload the page each time someone clicks on something</a:t>
            </a:r>
          </a:p>
          <a:p>
            <a:pPr marL="171450" indent="-171450">
              <a:buFont typeface="Arial" panose="020B0604020202020204" pitchFamily="34" charset="0"/>
              <a:buChar char="•"/>
            </a:pPr>
            <a:endParaRPr lang="en-US" b="1" dirty="0"/>
          </a:p>
          <a:p>
            <a:r>
              <a:rPr lang="en-US" sz="882" b="0" i="0" kern="1200" dirty="0">
                <a:solidFill>
                  <a:schemeClr val="tx1"/>
                </a:solidFill>
                <a:effectLst/>
                <a:latin typeface="Segoe UI" panose="020B0502040204020203" pitchFamily="34" charset="0"/>
                <a:ea typeface="+mn-ea"/>
                <a:cs typeface="+mn-cs"/>
              </a:rPr>
              <a:t>The </a:t>
            </a:r>
            <a:r>
              <a:rPr lang="en-US" sz="882" b="1" i="0" kern="1200" dirty="0">
                <a:solidFill>
                  <a:schemeClr val="tx1"/>
                </a:solidFill>
                <a:effectLst/>
                <a:latin typeface="Segoe UI" panose="020B0502040204020203" pitchFamily="34" charset="0"/>
                <a:ea typeface="+mn-ea"/>
                <a:cs typeface="+mn-cs"/>
              </a:rPr>
              <a:t>Document Object Model</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DOM</a:t>
            </a:r>
            <a:r>
              <a:rPr lang="en-US" sz="882" b="0" i="0" kern="1200" dirty="0">
                <a:solidFill>
                  <a:schemeClr val="tx1"/>
                </a:solidFill>
                <a:effectLst/>
                <a:latin typeface="Segoe UI" panose="020B0502040204020203" pitchFamily="34" charset="0"/>
                <a:ea typeface="+mn-ea"/>
                <a:cs typeface="+mn-cs"/>
              </a:rPr>
              <a:t>) connects web pages to scripts or programming languages by representing the structure of a document—such as the HTML representing a web page—in memory. Usually that means JavaScript, although modeling HTML, SVG, or XML documents as objects is not part of the JavaScript language, as such.</a:t>
            </a:r>
          </a:p>
          <a:p>
            <a:r>
              <a:rPr lang="en-US" sz="882" b="0" i="0" kern="1200" dirty="0">
                <a:solidFill>
                  <a:schemeClr val="tx1"/>
                </a:solidFill>
                <a:effectLst/>
                <a:latin typeface="Segoe UI" panose="020B0502040204020203" pitchFamily="34" charset="0"/>
                <a:ea typeface="+mn-ea"/>
                <a:cs typeface="+mn-cs"/>
              </a:rPr>
              <a:t>The DOM represents a document with a logical tree. Each branch of the tree ends in a node, and each node contains objects. DOM methods allow programmatic access to the tree; with them you can change the document's structure, style, or content. Nodes can also have event handlers attached to them; once an event is triggered, the event handlers get executed.</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Document Object Model (DOM) is a programming interface for HTML and XML documents. It represents the page so that programs can change the document structure, style, and content. The DOM represents the document as nodes and objects. That way, programming languages can connect to the page.</a:t>
            </a:r>
          </a:p>
          <a:p>
            <a:r>
              <a:rPr lang="en-US" sz="882" b="0" i="0" kern="1200" dirty="0">
                <a:solidFill>
                  <a:schemeClr val="tx1"/>
                </a:solidFill>
                <a:effectLst/>
                <a:latin typeface="Segoe UI" panose="020B0502040204020203" pitchFamily="34" charset="0"/>
                <a:ea typeface="+mn-ea"/>
                <a:cs typeface="+mn-cs"/>
              </a:rPr>
              <a:t>A Web page is a document. This document can be either displayed in the browser window or as the HTML source. But it is the same document in both cases. The Document Object Model (DOM) represents that same document so it can be manipulated. The DOM is an object-oriented representation of the web page, which can be modified with a scripting language such as JavaScript.</a:t>
            </a:r>
          </a:p>
          <a:p>
            <a:endParaRPr lang="en-US" b="1" dirty="0"/>
          </a:p>
          <a:p>
            <a:r>
              <a:rPr lang="en-US" dirty="0"/>
              <a:t>Wikipedia:</a:t>
            </a:r>
          </a:p>
          <a:p>
            <a:r>
              <a:rPr lang="en-US" sz="882" b="0" i="0" kern="1200" dirty="0">
                <a:solidFill>
                  <a:schemeClr val="tx1"/>
                </a:solidFill>
                <a:effectLst/>
                <a:latin typeface="Segoe UI" panose="020B0502040204020203" pitchFamily="34" charset="0"/>
                <a:ea typeface="+mn-ea"/>
                <a:cs typeface="+mn-cs"/>
              </a:rPr>
              <a:t>The </a:t>
            </a:r>
            <a:r>
              <a:rPr lang="en-US" sz="882" b="1" i="0" kern="1200" dirty="0">
                <a:solidFill>
                  <a:schemeClr val="tx1"/>
                </a:solidFill>
                <a:effectLst/>
                <a:latin typeface="Segoe UI" panose="020B0502040204020203" pitchFamily="34" charset="0"/>
                <a:ea typeface="+mn-ea"/>
                <a:cs typeface="+mn-cs"/>
              </a:rPr>
              <a:t>Document Object Model</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DOM</a:t>
            </a:r>
            <a:r>
              <a:rPr lang="en-US" sz="882" b="0" i="0" kern="1200" dirty="0">
                <a:solidFill>
                  <a:schemeClr val="tx1"/>
                </a:solidFill>
                <a:effectLst/>
                <a:latin typeface="Segoe UI" panose="020B0502040204020203" pitchFamily="34" charset="0"/>
                <a:ea typeface="+mn-ea"/>
                <a:cs typeface="+mn-cs"/>
              </a:rPr>
              <a:t>) is a </a:t>
            </a:r>
            <a:r>
              <a:rPr lang="en-US" sz="882" b="0" i="0" u="none" strike="noStrike" kern="1200" dirty="0">
                <a:solidFill>
                  <a:schemeClr val="tx1"/>
                </a:solidFill>
                <a:effectLst/>
                <a:latin typeface="Segoe UI" panose="020B0502040204020203" pitchFamily="34" charset="0"/>
                <a:ea typeface="+mn-ea"/>
                <a:cs typeface="+mn-cs"/>
                <a:hlinkClick r:id="rId3" tooltip="Cross-platform"/>
              </a:rPr>
              <a:t>cross-platform</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4" tooltip="Programming language"/>
              </a:rPr>
              <a:t>language</a:t>
            </a:r>
            <a:r>
              <a:rPr lang="en-US" sz="882" b="0" i="0" kern="1200" dirty="0">
                <a:solidFill>
                  <a:schemeClr val="tx1"/>
                </a:solidFill>
                <a:effectLst/>
                <a:latin typeface="Segoe UI" panose="020B0502040204020203" pitchFamily="34" charset="0"/>
                <a:ea typeface="+mn-ea"/>
                <a:cs typeface="+mn-cs"/>
              </a:rPr>
              <a:t>-independent interface that treats an </a:t>
            </a:r>
            <a:r>
              <a:rPr lang="en-US" sz="882" b="0" i="0" u="none" strike="noStrike" kern="1200" dirty="0">
                <a:solidFill>
                  <a:schemeClr val="tx1"/>
                </a:solidFill>
                <a:effectLst/>
                <a:latin typeface="Segoe UI" panose="020B0502040204020203" pitchFamily="34" charset="0"/>
                <a:ea typeface="+mn-ea"/>
                <a:cs typeface="+mn-cs"/>
                <a:hlinkClick r:id="rId5" tooltip="XML"/>
              </a:rPr>
              <a:t>XML</a:t>
            </a:r>
            <a:r>
              <a:rPr lang="en-US" sz="882" b="0" i="0" kern="1200" dirty="0">
                <a:solidFill>
                  <a:schemeClr val="tx1"/>
                </a:solidFill>
                <a:effectLst/>
                <a:latin typeface="Segoe UI" panose="020B0502040204020203" pitchFamily="34" charset="0"/>
                <a:ea typeface="+mn-ea"/>
                <a:cs typeface="+mn-cs"/>
              </a:rPr>
              <a:t> or </a:t>
            </a:r>
            <a:r>
              <a:rPr lang="en-US" sz="882" b="0" i="0" u="none" strike="noStrike" kern="1200" dirty="0">
                <a:solidFill>
                  <a:schemeClr val="tx1"/>
                </a:solidFill>
                <a:effectLst/>
                <a:latin typeface="Segoe UI" panose="020B0502040204020203" pitchFamily="34" charset="0"/>
                <a:ea typeface="+mn-ea"/>
                <a:cs typeface="+mn-cs"/>
                <a:hlinkClick r:id="rId6" tooltip="HTML"/>
              </a:rPr>
              <a:t>HTML</a:t>
            </a:r>
            <a:r>
              <a:rPr lang="en-US" sz="882" b="0" i="0" kern="1200" dirty="0">
                <a:solidFill>
                  <a:schemeClr val="tx1"/>
                </a:solidFill>
                <a:effectLst/>
                <a:latin typeface="Segoe UI" panose="020B0502040204020203" pitchFamily="34" charset="0"/>
                <a:ea typeface="+mn-ea"/>
                <a:cs typeface="+mn-cs"/>
              </a:rPr>
              <a:t> document as a </a:t>
            </a:r>
            <a:r>
              <a:rPr lang="en-US" sz="882" b="0" i="0" u="none" strike="noStrike" kern="1200" dirty="0">
                <a:solidFill>
                  <a:schemeClr val="tx1"/>
                </a:solidFill>
                <a:effectLst/>
                <a:latin typeface="Segoe UI" panose="020B0502040204020203" pitchFamily="34" charset="0"/>
                <a:ea typeface="+mn-ea"/>
                <a:cs typeface="+mn-cs"/>
                <a:hlinkClick r:id="rId7" tooltip="Tree structure"/>
              </a:rPr>
              <a:t>tree structure</a:t>
            </a:r>
            <a:r>
              <a:rPr lang="en-US" sz="882" b="0" i="0" kern="1200" dirty="0">
                <a:solidFill>
                  <a:schemeClr val="tx1"/>
                </a:solidFill>
                <a:effectLst/>
                <a:latin typeface="Segoe UI" panose="020B0502040204020203" pitchFamily="34" charset="0"/>
                <a:ea typeface="+mn-ea"/>
                <a:cs typeface="+mn-cs"/>
              </a:rPr>
              <a:t> wherein each </a:t>
            </a:r>
            <a:r>
              <a:rPr lang="en-US" sz="882" b="0" i="0" u="none" strike="noStrike" kern="1200" dirty="0">
                <a:solidFill>
                  <a:schemeClr val="tx1"/>
                </a:solidFill>
                <a:effectLst/>
                <a:latin typeface="Segoe UI" panose="020B0502040204020203" pitchFamily="34" charset="0"/>
                <a:ea typeface="+mn-ea"/>
                <a:cs typeface="+mn-cs"/>
                <a:hlinkClick r:id="rId8" tooltip="Node (computer science)"/>
              </a:rPr>
              <a:t>node</a:t>
            </a:r>
            <a:r>
              <a:rPr lang="en-US" sz="882" b="0" i="0" kern="1200" dirty="0">
                <a:solidFill>
                  <a:schemeClr val="tx1"/>
                </a:solidFill>
                <a:effectLst/>
                <a:latin typeface="Segoe UI" panose="020B0502040204020203" pitchFamily="34" charset="0"/>
                <a:ea typeface="+mn-ea"/>
                <a:cs typeface="+mn-cs"/>
              </a:rPr>
              <a:t> is an </a:t>
            </a:r>
            <a:r>
              <a:rPr lang="en-US" sz="882" b="0" i="0" u="none" strike="noStrike" kern="1200" dirty="0">
                <a:solidFill>
                  <a:schemeClr val="tx1"/>
                </a:solidFill>
                <a:effectLst/>
                <a:latin typeface="Segoe UI" panose="020B0502040204020203" pitchFamily="34" charset="0"/>
                <a:ea typeface="+mn-ea"/>
                <a:cs typeface="+mn-cs"/>
                <a:hlinkClick r:id="rId9" tooltip="Object (computer science)"/>
              </a:rPr>
              <a:t>object</a:t>
            </a:r>
            <a:r>
              <a:rPr lang="en-US" sz="882" b="0" i="0" kern="1200" dirty="0">
                <a:solidFill>
                  <a:schemeClr val="tx1"/>
                </a:solidFill>
                <a:effectLst/>
                <a:latin typeface="Segoe UI" panose="020B0502040204020203" pitchFamily="34" charset="0"/>
                <a:ea typeface="+mn-ea"/>
                <a:cs typeface="+mn-cs"/>
              </a:rPr>
              <a:t> representing a part of the document. The DOM represents a document with a logical tree. Each branch of the tree ends in a node, and each node contains objects. DOM methods allow programmatic access to the tree; with them one can change the structure, style or content of a document. Nodes can have event handlers attached to them. Once an event is triggered, the event handlers get executed.</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3:25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5529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78673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50114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this is just to get some exposure to jQuery so that they can create a </a:t>
            </a:r>
            <a:r>
              <a:rPr lang="en-US" dirty="0" err="1"/>
              <a:t>pokedex</a:t>
            </a:r>
            <a:r>
              <a:rPr lang="en-US" dirty="0"/>
              <a:t>. </a:t>
            </a:r>
          </a:p>
          <a:p>
            <a:r>
              <a:rPr lang="en-US" dirty="0"/>
              <a:t>Code will be provided for this section.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171638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3:36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773929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786115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742728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240613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755878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9313236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4412607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359774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t>
            </a:r>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1/17/20 2:02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2546185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a:hlinkClick r:id="rId3"/>
              </a:rPr>
              <a:t>https://azure.microsoft.com/free/</a:t>
            </a:r>
            <a:endParaRPr lang="en-US"/>
          </a:p>
          <a:p>
            <a:pPr defTabSz="931740">
              <a:spcAft>
                <a:spcPts val="339"/>
              </a:spcAft>
              <a:defRPr/>
            </a:pPr>
            <a:r>
              <a:rPr lang="en-US" sz="800"/>
              <a:t>Pros: $200 for 30 days + Always Free Tier</a:t>
            </a:r>
          </a:p>
          <a:p>
            <a:pPr defTabSz="931740">
              <a:spcAft>
                <a:spcPts val="339"/>
              </a:spcAft>
              <a:defRPr/>
            </a:pPr>
            <a:endParaRPr lang="en-US">
              <a:hlinkClick r:id="" action="ppaction://noaction"/>
            </a:endParaRPr>
          </a:p>
          <a:p>
            <a:pPr defTabSz="931740">
              <a:spcAft>
                <a:spcPts val="339"/>
              </a:spcAft>
              <a:defRPr/>
            </a:pPr>
            <a:r>
              <a:rPr lang="en-US">
                <a:hlinkClick r:id="" action="ppaction://noaction"/>
              </a:rPr>
              <a:t>https://azure.microsoft.com/free/students/</a:t>
            </a:r>
            <a:endParaRPr lang="en-US" sz="900"/>
          </a:p>
          <a:p>
            <a:pPr defTabSz="931740">
              <a:spcAft>
                <a:spcPts val="339"/>
              </a:spcAft>
              <a:defRPr/>
            </a:pPr>
            <a:r>
              <a:rPr lang="en-US" sz="900"/>
              <a:t>Students: $100 for 12 months + Always Free Tier</a:t>
            </a:r>
          </a:p>
          <a:p>
            <a:pPr defTabSz="931740">
              <a:spcAft>
                <a:spcPts val="339"/>
              </a:spcAft>
              <a:defRPr/>
            </a:pPr>
            <a:endParaRPr lang="en-US"/>
          </a:p>
          <a:p>
            <a:pPr defTabSz="931740">
              <a:spcAft>
                <a:spcPts val="339"/>
              </a:spcAft>
              <a:defRPr/>
            </a:pPr>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41</a:t>
            </a:fld>
            <a:endParaRPr lang="en-US">
              <a:solidFill>
                <a:prstClr val="black"/>
              </a:solidFill>
            </a:endParaRPr>
          </a:p>
        </p:txBody>
      </p:sp>
    </p:spTree>
    <p:extLst>
      <p:ext uri="{BB962C8B-B14F-4D97-AF65-F5344CB8AC3E}">
        <p14:creationId xmlns:p14="http://schemas.microsoft.com/office/powerpoint/2010/main" val="3189618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3562613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70994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Thank you!</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44</a:t>
            </a:fld>
            <a:endParaRPr lang="en-US">
              <a:solidFill>
                <a:prstClr val="black"/>
              </a:solidFill>
            </a:endParaRPr>
          </a:p>
        </p:txBody>
      </p:sp>
    </p:spTree>
    <p:extLst>
      <p:ext uri="{BB962C8B-B14F-4D97-AF65-F5344CB8AC3E}">
        <p14:creationId xmlns:p14="http://schemas.microsoft.com/office/powerpoint/2010/main" val="29545744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9392239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36050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&lt;location&gt;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5</a:t>
            </a:fld>
            <a:endParaRPr lang="en-US">
              <a:solidFill>
                <a:prstClr val="black"/>
              </a:solidFill>
            </a:endParaRPr>
          </a:p>
        </p:txBody>
      </p:sp>
    </p:spTree>
    <p:extLst>
      <p:ext uri="{BB962C8B-B14F-4D97-AF65-F5344CB8AC3E}">
        <p14:creationId xmlns:p14="http://schemas.microsoft.com/office/powerpoint/2010/main" val="249130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will be working through the workshop today. </a:t>
            </a:r>
          </a:p>
          <a:p>
            <a:endParaRPr lang="en-US" dirty="0"/>
          </a:p>
          <a:p>
            <a:r>
              <a:rPr lang="en-US" dirty="0"/>
              <a:t>1. We will go through each section by starting with why we are learning a specific topic and section, I start by giving a high level overview of the materials we are covering and  how this content fits into the big picture.</a:t>
            </a:r>
          </a:p>
          <a:p>
            <a:r>
              <a:rPr lang="en-US" dirty="0"/>
              <a:t>2. When we work, we work short periods of time with high concentration and intensity. With few distractions.</a:t>
            </a:r>
          </a:p>
          <a:p>
            <a:r>
              <a:rPr lang="en-US" dirty="0"/>
              <a:t>3. After we’ve finished a section we will take a break.</a:t>
            </a:r>
          </a:p>
          <a:p>
            <a:r>
              <a:rPr lang="en-US" dirty="0"/>
              <a:t>4. Before we start on new material we will review the material that we just covered.</a:t>
            </a:r>
          </a:p>
          <a:p>
            <a:r>
              <a:rPr lang="en-US" dirty="0"/>
              <a:t>	a. While we are reviewing we need to make connections. We should connect and think about the new concepts we are learning and connect them to old concepts.</a:t>
            </a:r>
          </a:p>
          <a:p>
            <a:r>
              <a:rPr lang="en-US" dirty="0"/>
              <a:t>	b. By making connections and associating data with other data that we are familiar with, we retain the things we learn better.</a:t>
            </a:r>
          </a:p>
          <a:p>
            <a:r>
              <a:rPr lang="en-US" dirty="0"/>
              <a:t>	c. Our brains are giant classification modeling engines.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1769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Web development is the umbrella term for conceptualizing, creating, </a:t>
            </a:r>
            <a:r>
              <a:rPr lang="en-US" sz="882" b="0" i="0" u="none" strike="noStrike" kern="1200" dirty="0">
                <a:solidFill>
                  <a:schemeClr val="tx1"/>
                </a:solidFill>
                <a:effectLst/>
                <a:latin typeface="Segoe UI" panose="020B0502040204020203" pitchFamily="34" charset="0"/>
                <a:ea typeface="+mn-ea"/>
                <a:cs typeface="+mn-cs"/>
              </a:rPr>
              <a:t>deploying </a:t>
            </a:r>
            <a:r>
              <a:rPr lang="en-US" sz="882" b="0" i="0" kern="1200" dirty="0">
                <a:solidFill>
                  <a:schemeClr val="tx1"/>
                </a:solidFill>
                <a:effectLst/>
                <a:latin typeface="Segoe UI" panose="020B0502040204020203" pitchFamily="34" charset="0"/>
                <a:ea typeface="+mn-ea"/>
                <a:cs typeface="+mn-cs"/>
              </a:rPr>
              <a:t>and operating web applications and </a:t>
            </a:r>
            <a:r>
              <a:rPr lang="en-US" sz="882" b="0" i="0" u="none" strike="noStrike" kern="1200" dirty="0">
                <a:solidFill>
                  <a:schemeClr val="tx1"/>
                </a:solidFill>
                <a:effectLst/>
                <a:latin typeface="Segoe UI" panose="020B0502040204020203" pitchFamily="34" charset="0"/>
                <a:ea typeface="+mn-ea"/>
                <a:cs typeface="+mn-cs"/>
              </a:rPr>
              <a:t>APIs (Application Programming Interfaces)</a:t>
            </a:r>
            <a:r>
              <a:rPr lang="en-US" sz="882" b="0" i="0" kern="1200" dirty="0">
                <a:solidFill>
                  <a:schemeClr val="tx1"/>
                </a:solidFill>
                <a:effectLst/>
                <a:latin typeface="Segoe UI" panose="020B0502040204020203" pitchFamily="34" charset="0"/>
                <a:ea typeface="+mn-ea"/>
                <a:cs typeface="+mn-cs"/>
              </a:rPr>
              <a:t> for the Web.</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Web has grown a mindboggling amount in the number of sites, users and implementation capabilities since the </a:t>
            </a:r>
            <a:r>
              <a:rPr lang="en-US" sz="882" b="0" i="0" u="none" strike="noStrike" kern="1200" dirty="0">
                <a:solidFill>
                  <a:schemeClr val="tx1"/>
                </a:solidFill>
                <a:effectLst/>
                <a:latin typeface="Segoe UI" panose="020B0502040204020203" pitchFamily="34" charset="0"/>
                <a:ea typeface="+mn-ea"/>
                <a:cs typeface="+mn-cs"/>
              </a:rPr>
              <a:t>first website</a:t>
            </a:r>
            <a:r>
              <a:rPr lang="en-US" sz="882" b="0" i="0" kern="1200" dirty="0">
                <a:solidFill>
                  <a:schemeClr val="tx1"/>
                </a:solidFill>
                <a:effectLst/>
                <a:latin typeface="Segoe UI" panose="020B0502040204020203" pitchFamily="34" charset="0"/>
                <a:ea typeface="+mn-ea"/>
                <a:cs typeface="+mn-cs"/>
              </a:rPr>
              <a:t> went live in 1991. Web development is the concept that encompasses all the activities involved with websites and web applications.</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As a career, web developers are still in high demand, with specializations in web development for mobile apps, data science, and websites emerging weekly.</a:t>
            </a:r>
          </a:p>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r>
              <a:rPr lang="en-US" dirty="0">
                <a:hlinkClick r:id="rId3"/>
              </a:rPr>
              <a:t>https://www.websitehostingrating.com/internet-statistics-facts/</a:t>
            </a:r>
            <a:endParaRPr lang="en-US" dirty="0"/>
          </a:p>
          <a:p>
            <a:pPr defTabSz="931740">
              <a:spcAft>
                <a:spcPts val="339"/>
              </a:spcAft>
              <a:defRPr/>
            </a:pPr>
            <a:endParaRPr lang="en-US" dirty="0"/>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1/16/20 11:56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7</a:t>
            </a:fld>
            <a:endParaRPr lang="en-US">
              <a:solidFill>
                <a:prstClr val="black"/>
              </a:solidFill>
            </a:endParaRPr>
          </a:p>
        </p:txBody>
      </p:sp>
    </p:spTree>
    <p:extLst>
      <p:ext uri="{BB962C8B-B14F-4D97-AF65-F5344CB8AC3E}">
        <p14:creationId xmlns:p14="http://schemas.microsoft.com/office/powerpoint/2010/main" val="41143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Front end developers</a:t>
            </a:r>
            <a:r>
              <a:rPr lang="en-US" dirty="0"/>
              <a:t> — one who develops the website and the visuals using HTML, CSS and JavaScript.</a:t>
            </a:r>
          </a:p>
          <a:p>
            <a:r>
              <a:rPr lang="en-US" b="1" dirty="0"/>
              <a:t>2. Back end developers</a:t>
            </a:r>
            <a:r>
              <a:rPr lang="en-US" dirty="0"/>
              <a:t> — one who develops the actions on a website or web apps using programming languages like Ruby, Python, </a:t>
            </a:r>
            <a:r>
              <a:rPr lang="en-US" dirty="0" err="1"/>
              <a:t>Php</a:t>
            </a:r>
            <a:r>
              <a:rPr lang="en-US" dirty="0"/>
              <a:t> etc.</a:t>
            </a:r>
          </a:p>
          <a:p>
            <a:r>
              <a:rPr lang="en-US" b="1" dirty="0"/>
              <a:t>3. Full stack developer </a:t>
            </a:r>
            <a:r>
              <a:rPr lang="en-US" dirty="0"/>
              <a:t>— one who can develop all layers of the software</a:t>
            </a:r>
          </a:p>
          <a:p>
            <a:endParaRPr lang="en-US" dirty="0"/>
          </a:p>
          <a:p>
            <a:r>
              <a:rPr lang="en-US" sz="882" b="0" i="0" kern="1200" dirty="0">
                <a:solidFill>
                  <a:schemeClr val="tx1"/>
                </a:solidFill>
                <a:effectLst/>
                <a:latin typeface="Segoe UI" panose="020B0502040204020203" pitchFamily="34" charset="0"/>
                <a:ea typeface="+mn-ea"/>
                <a:cs typeface="+mn-cs"/>
              </a:rPr>
              <a:t>Some people also include debuggers and researches in this list.</a:t>
            </a:r>
          </a:p>
          <a:p>
            <a:r>
              <a:rPr lang="en-US" sz="882" b="0" i="0" kern="1200" dirty="0">
                <a:solidFill>
                  <a:schemeClr val="tx1"/>
                </a:solidFill>
                <a:effectLst/>
                <a:latin typeface="Segoe UI" panose="020B0502040204020203" pitchFamily="34" charset="0"/>
                <a:ea typeface="+mn-ea"/>
                <a:cs typeface="+mn-cs"/>
              </a:rPr>
              <a:t>Developers can also be categorized according to their style of work -</a:t>
            </a:r>
          </a:p>
          <a:p>
            <a:r>
              <a:rPr lang="en-US" sz="882" b="0" i="0" kern="1200" dirty="0">
                <a:solidFill>
                  <a:schemeClr val="tx1"/>
                </a:solidFill>
                <a:effectLst/>
                <a:latin typeface="Segoe UI" panose="020B0502040204020203" pitchFamily="34" charset="0"/>
                <a:ea typeface="+mn-ea"/>
                <a:cs typeface="+mn-cs"/>
              </a:rPr>
              <a:t>· one who sticks to traditional rules</a:t>
            </a:r>
          </a:p>
          <a:p>
            <a:r>
              <a:rPr lang="en-US" sz="882" b="0" i="0" kern="1200" dirty="0">
                <a:solidFill>
                  <a:schemeClr val="tx1"/>
                </a:solidFill>
                <a:effectLst/>
                <a:latin typeface="Segoe UI" panose="020B0502040204020203" pitchFamily="34" charset="0"/>
                <a:ea typeface="+mn-ea"/>
                <a:cs typeface="+mn-cs"/>
              </a:rPr>
              <a:t>· one who uses libraries and frameworks</a:t>
            </a:r>
          </a:p>
          <a:p>
            <a:r>
              <a:rPr lang="en-US" sz="882" b="0" i="0" kern="1200" dirty="0">
                <a:solidFill>
                  <a:schemeClr val="tx1"/>
                </a:solidFill>
                <a:effectLst/>
                <a:latin typeface="Segoe UI" panose="020B0502040204020203" pitchFamily="34" charset="0"/>
                <a:ea typeface="+mn-ea"/>
                <a:cs typeface="+mn-cs"/>
              </a:rPr>
              <a:t>· one with multiple programming language</a:t>
            </a:r>
          </a:p>
          <a:p>
            <a:r>
              <a:rPr lang="en-US" sz="882" b="0" i="0" kern="1200" dirty="0">
                <a:solidFill>
                  <a:schemeClr val="tx1"/>
                </a:solidFill>
                <a:effectLst/>
                <a:latin typeface="Segoe UI" panose="020B0502040204020203" pitchFamily="34" charset="0"/>
                <a:ea typeface="+mn-ea"/>
                <a:cs typeface="+mn-cs"/>
              </a:rPr>
              <a:t>· one with artistic nature</a:t>
            </a:r>
          </a:p>
          <a:p>
            <a:endParaRPr lang="en-US" dirty="0"/>
          </a:p>
          <a:p>
            <a:r>
              <a:rPr lang="en-US" dirty="0"/>
              <a:t>We also have developers that work in DevOps, </a:t>
            </a:r>
            <a:r>
              <a:rPr lang="en-US" dirty="0" err="1"/>
              <a:t>MicroServices</a:t>
            </a:r>
            <a:r>
              <a:rPr lang="en-US" dirty="0"/>
              <a:t>, and other sub niches of the development industry.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4249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Microsoft offers a comprehensive set of development tools for any developer—using any platform or language—to deliver cloud applications. Code with the language of your choice using a range of SDKs and take advantage of full-featured integrated development environments (IDEs) and editors with advanced debugging capabilities and built-in Azure support.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82742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CFAFE508-9E2D-4659-A50B-169D0E671518}"/>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337A710-89CF-480E-929E-9964228284E0}"/>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25F83C96-5ECF-40D0-864E-7754F49EA3C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6AC8B-2928-49C4-A3C0-7A2B3A76035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F4BA72E-DFA9-4184-BB83-073B8DC9390B}"/>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979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25035" y="0"/>
            <a:ext cx="6866965"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92648AFF-4620-42A3-91CA-A5BC3FC100B5}"/>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C9768A7-4C9D-4D09-855A-3BED058E6409}"/>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04957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824E455-CB8F-4984-AC14-538E4EB42943}"/>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8BC8460-F5E1-46CA-8101-E4B441B5A416}"/>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787242E3-2A8F-44A5-94CB-20DE97C36277}"/>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 id="214748480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ccount.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codepen.io/dannyooooo/pen/Powybq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ReactorFeedbac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hyperlink" Target="https://azure.microsoft.com/en-us/free/students/" TargetMode="External"/><Relationship Id="rId4" Type="http://schemas.openxmlformats.org/officeDocument/2006/relationships/hyperlink" Target="https://azure.microsoft.com/en-us/free/"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learn/paths/azure-fundamentals/"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hyperlink" Target="https://www.microsoft.com/en-us/learning/azure-data-engineer.aspx" TargetMode="External"/><Relationship Id="rId7" Type="http://schemas.openxmlformats.org/officeDocument/2006/relationships/hyperlink" Target="https://www.microsoft.com/en-us/learning/azure-fundamentals.aspx"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hyperlink" Target="https://docs.microsoft.com/en-us/learn/certifications/azure-developer?wt.mc_id=learningredirect_certs-web-wwl" TargetMode="External"/><Relationship Id="rId5" Type="http://schemas.openxmlformats.org/officeDocument/2006/relationships/hyperlink" Target="https://www.microsoft.com/en-us/learning/mcsd-certification.aspx" TargetMode="External"/><Relationship Id="rId4" Type="http://schemas.openxmlformats.org/officeDocument/2006/relationships/hyperlink" Target="https://www.microsoft.com/en-us/learning/mcsa-web-applications-certification.aspx"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0507C-2AED-4EE4-AC82-801287D59B72}"/>
              </a:ext>
            </a:extLst>
          </p:cNvPr>
          <p:cNvSpPr>
            <a:spLocks noGrp="1"/>
          </p:cNvSpPr>
          <p:nvPr>
            <p:ph type="title"/>
          </p:nvPr>
        </p:nvSpPr>
        <p:spPr>
          <a:xfrm>
            <a:off x="322792" y="457200"/>
            <a:ext cx="11018520" cy="553998"/>
          </a:xfrm>
        </p:spPr>
        <p:txBody>
          <a:bodyPr/>
          <a:lstStyle/>
          <a:p>
            <a:r>
              <a:rPr lang="en-US" dirty="0"/>
              <a:t>Good morning!!! </a:t>
            </a:r>
          </a:p>
        </p:txBody>
      </p:sp>
      <p:sp>
        <p:nvSpPr>
          <p:cNvPr id="5" name="Text Placeholder 4">
            <a:extLst>
              <a:ext uri="{FF2B5EF4-FFF2-40B4-BE49-F238E27FC236}">
                <a16:creationId xmlns:a16="http://schemas.microsoft.com/office/drawing/2014/main" id="{8349FAB5-2032-414D-A697-5F4D17201484}"/>
              </a:ext>
            </a:extLst>
          </p:cNvPr>
          <p:cNvSpPr>
            <a:spLocks noGrp="1"/>
          </p:cNvSpPr>
          <p:nvPr>
            <p:ph type="body" sz="quarter" idx="10"/>
          </p:nvPr>
        </p:nvSpPr>
        <p:spPr>
          <a:xfrm>
            <a:off x="358570" y="1345124"/>
            <a:ext cx="11474238" cy="3873368"/>
          </a:xfrm>
        </p:spPr>
        <p:txBody>
          <a:bodyPr/>
          <a:lstStyle/>
          <a:p>
            <a:r>
              <a:rPr lang="en-US" dirty="0"/>
              <a:t>We’ll start at 10:00am. Until then, make yourself comfortable!</a:t>
            </a:r>
          </a:p>
          <a:p>
            <a:endParaRPr lang="en-US" dirty="0"/>
          </a:p>
          <a:p>
            <a:r>
              <a:rPr lang="en-US" sz="2400" dirty="0"/>
              <a:t>If you don’t already have a Microsoft Account, get one here: </a:t>
            </a:r>
            <a:r>
              <a:rPr lang="en-US" sz="2400" dirty="0">
                <a:hlinkClick r:id="rId3"/>
              </a:rPr>
              <a:t>account.microsoft.com</a:t>
            </a:r>
            <a:r>
              <a:rPr lang="en-US" sz="2400" dirty="0"/>
              <a:t> </a:t>
            </a:r>
          </a:p>
          <a:p>
            <a:endParaRPr lang="en-US" dirty="0"/>
          </a:p>
          <a:p>
            <a:r>
              <a:rPr lang="en-US" dirty="0"/>
              <a:t>All the exercises will be performed on your own device in a web browser. </a:t>
            </a:r>
          </a:p>
          <a:p>
            <a:endParaRPr lang="en-US" dirty="0"/>
          </a:p>
          <a:p>
            <a:pPr algn="ctr"/>
            <a:endParaRPr lang="en-US" sz="2800" dirty="0"/>
          </a:p>
          <a:p>
            <a:endParaRPr lang="en-US" dirty="0"/>
          </a:p>
        </p:txBody>
      </p:sp>
    </p:spTree>
    <p:extLst>
      <p:ext uri="{BB962C8B-B14F-4D97-AF65-F5344CB8AC3E}">
        <p14:creationId xmlns:p14="http://schemas.microsoft.com/office/powerpoint/2010/main" val="34749785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The Rise of the Web Developers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4481227"/>
          </a:xfrm>
        </p:spPr>
        <p:txBody>
          <a:bodyPr/>
          <a:lstStyle/>
          <a:p>
            <a:r>
              <a:rPr lang="en-US" dirty="0"/>
              <a:t>Desktop/Laptop computers give us the power to develop web-based applications </a:t>
            </a:r>
          </a:p>
          <a:p>
            <a:r>
              <a:rPr lang="en-US" dirty="0"/>
              <a:t>Technologies:</a:t>
            </a:r>
          </a:p>
          <a:p>
            <a:pPr lvl="1"/>
            <a:r>
              <a:rPr lang="en-US" dirty="0"/>
              <a:t>Cloud Services</a:t>
            </a:r>
          </a:p>
          <a:p>
            <a:pPr lvl="1"/>
            <a:r>
              <a:rPr lang="en-US" dirty="0" err="1"/>
              <a:t>Javascript</a:t>
            </a:r>
            <a:r>
              <a:rPr lang="en-US" dirty="0"/>
              <a:t> Engines built into browsers</a:t>
            </a:r>
          </a:p>
          <a:p>
            <a:pPr lvl="1"/>
            <a:r>
              <a:rPr lang="en-US" dirty="0"/>
              <a:t>IP/TCP – Standardized Protocols</a:t>
            </a:r>
          </a:p>
          <a:p>
            <a:pPr lvl="1"/>
            <a:r>
              <a:rPr lang="en-US" dirty="0"/>
              <a:t>Networking Equipment</a:t>
            </a:r>
          </a:p>
          <a:p>
            <a:pPr lvl="1"/>
            <a:r>
              <a:rPr lang="en-US" dirty="0"/>
              <a:t>Fiber Optics</a:t>
            </a:r>
          </a:p>
          <a:p>
            <a:pPr lvl="1"/>
            <a:r>
              <a:rPr lang="en-US" dirty="0"/>
              <a:t>Satellite data transfer</a:t>
            </a:r>
          </a:p>
          <a:p>
            <a:pPr lvl="1"/>
            <a:endParaRPr lang="en-US" dirty="0"/>
          </a:p>
          <a:p>
            <a:endParaRPr lang="en-US" dirty="0"/>
          </a:p>
        </p:txBody>
      </p:sp>
    </p:spTree>
    <p:extLst>
      <p:ext uri="{BB962C8B-B14F-4D97-AF65-F5344CB8AC3E}">
        <p14:creationId xmlns:p14="http://schemas.microsoft.com/office/powerpoint/2010/main" val="2808367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HTML – Hypertext Markup Language</a:t>
            </a:r>
          </a:p>
        </p:txBody>
      </p:sp>
    </p:spTree>
    <p:extLst>
      <p:ext uri="{BB962C8B-B14F-4D97-AF65-F5344CB8AC3E}">
        <p14:creationId xmlns:p14="http://schemas.microsoft.com/office/powerpoint/2010/main" val="243979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35CE-D461-804D-BA56-C22A0B872EEC}"/>
              </a:ext>
            </a:extLst>
          </p:cNvPr>
          <p:cNvSpPr>
            <a:spLocks noGrp="1"/>
          </p:cNvSpPr>
          <p:nvPr>
            <p:ph type="title"/>
          </p:nvPr>
        </p:nvSpPr>
        <p:spPr/>
        <p:txBody>
          <a:bodyPr/>
          <a:lstStyle/>
          <a:p>
            <a:r>
              <a:rPr lang="en-US" dirty="0"/>
              <a:t>HTML Section Overview </a:t>
            </a:r>
          </a:p>
        </p:txBody>
      </p:sp>
      <p:sp>
        <p:nvSpPr>
          <p:cNvPr id="3" name="Content Placeholder 2">
            <a:extLst>
              <a:ext uri="{FF2B5EF4-FFF2-40B4-BE49-F238E27FC236}">
                <a16:creationId xmlns:a16="http://schemas.microsoft.com/office/drawing/2014/main" id="{731A83F2-FB53-7442-B67F-B67A6B4F600F}"/>
              </a:ext>
            </a:extLst>
          </p:cNvPr>
          <p:cNvSpPr>
            <a:spLocks noGrp="1"/>
          </p:cNvSpPr>
          <p:nvPr>
            <p:ph sz="quarter" idx="10"/>
          </p:nvPr>
        </p:nvSpPr>
        <p:spPr>
          <a:xfrm>
            <a:off x="584200" y="1435100"/>
            <a:ext cx="11018838" cy="3016210"/>
          </a:xfrm>
        </p:spPr>
        <p:txBody>
          <a:bodyPr/>
          <a:lstStyle/>
          <a:p>
            <a:r>
              <a:rPr lang="en-US" dirty="0"/>
              <a:t>Visual Studio Code</a:t>
            </a:r>
          </a:p>
          <a:p>
            <a:r>
              <a:rPr lang="en-US" dirty="0"/>
              <a:t>Installing Extensions</a:t>
            </a:r>
          </a:p>
          <a:p>
            <a:r>
              <a:rPr lang="en-US" dirty="0"/>
              <a:t>HTML Tags and Usage</a:t>
            </a:r>
          </a:p>
          <a:p>
            <a:r>
              <a:rPr lang="en-US" dirty="0"/>
              <a:t>HTML Tips and Tricks</a:t>
            </a:r>
          </a:p>
          <a:p>
            <a:pPr marL="0" indent="0">
              <a:buNone/>
            </a:pPr>
            <a:endParaRPr lang="en-US" dirty="0"/>
          </a:p>
          <a:p>
            <a:endParaRPr lang="en-US" dirty="0"/>
          </a:p>
        </p:txBody>
      </p:sp>
    </p:spTree>
    <p:extLst>
      <p:ext uri="{BB962C8B-B14F-4D97-AF65-F5344CB8AC3E}">
        <p14:creationId xmlns:p14="http://schemas.microsoft.com/office/powerpoint/2010/main" val="17762367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pPr algn="ctr"/>
            <a:r>
              <a:rPr lang="en-US" dirty="0"/>
              <a:t>Installing Visual Studio Code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687903"/>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49F15BDF-3CFC-6340-B307-F8323A0443FE}"/>
              </a:ext>
            </a:extLst>
          </p:cNvPr>
          <p:cNvSpPr txBox="1"/>
          <p:nvPr/>
        </p:nvSpPr>
        <p:spPr>
          <a:xfrm>
            <a:off x="868936" y="1391324"/>
            <a:ext cx="9046028" cy="615553"/>
          </a:xfrm>
          <a:prstGeom prst="rect">
            <a:avLst/>
          </a:prstGeom>
          <a:noFill/>
        </p:spPr>
        <p:txBody>
          <a:bodyPr wrap="square" lIns="0" tIns="0" rIns="0" bIns="0" rtlCol="0">
            <a:spAutoFit/>
          </a:bodyPr>
          <a:lstStyle/>
          <a:p>
            <a:pPr algn="l"/>
            <a:r>
              <a:rPr lang="en-US" sz="4000" dirty="0">
                <a:gradFill>
                  <a:gsLst>
                    <a:gs pos="2917">
                      <a:schemeClr val="tx1"/>
                    </a:gs>
                    <a:gs pos="30000">
                      <a:schemeClr val="tx1"/>
                    </a:gs>
                  </a:gsLst>
                  <a:lin ang="5400000" scaled="0"/>
                </a:gradFill>
              </a:rPr>
              <a:t>https://</a:t>
            </a:r>
            <a:r>
              <a:rPr lang="en-US" sz="4000" dirty="0" err="1">
                <a:gradFill>
                  <a:gsLst>
                    <a:gs pos="2917">
                      <a:schemeClr val="tx1"/>
                    </a:gs>
                    <a:gs pos="30000">
                      <a:schemeClr val="tx1"/>
                    </a:gs>
                  </a:gsLst>
                  <a:lin ang="5400000" scaled="0"/>
                </a:gradFill>
              </a:rPr>
              <a:t>code.visualstudio.com</a:t>
            </a:r>
            <a:endParaRPr lang="en-US" sz="4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A3F4B84-5FBC-5040-9C52-F8413F019E83}"/>
              </a:ext>
            </a:extLst>
          </p:cNvPr>
          <p:cNvPicPr>
            <a:picLocks noChangeAspect="1"/>
          </p:cNvPicPr>
          <p:nvPr/>
        </p:nvPicPr>
        <p:blipFill>
          <a:blip r:embed="rId3"/>
          <a:stretch>
            <a:fillRect/>
          </a:stretch>
        </p:blipFill>
        <p:spPr>
          <a:xfrm>
            <a:off x="584200" y="2123003"/>
            <a:ext cx="6527800" cy="4146035"/>
          </a:xfrm>
          <a:prstGeom prst="rect">
            <a:avLst/>
          </a:prstGeom>
        </p:spPr>
      </p:pic>
      <p:sp>
        <p:nvSpPr>
          <p:cNvPr id="6" name="TextBox 5">
            <a:extLst>
              <a:ext uri="{FF2B5EF4-FFF2-40B4-BE49-F238E27FC236}">
                <a16:creationId xmlns:a16="http://schemas.microsoft.com/office/drawing/2014/main" id="{2AA12B08-6058-C947-A7A8-3D713325D8AC}"/>
              </a:ext>
            </a:extLst>
          </p:cNvPr>
          <p:cNvSpPr txBox="1"/>
          <p:nvPr/>
        </p:nvSpPr>
        <p:spPr>
          <a:xfrm>
            <a:off x="7548282" y="2387003"/>
            <a:ext cx="4058501" cy="276998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Once you have VSC installed, also install these extensions: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Storage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CLI</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Snippets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CSS Support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04864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CE2F-BE6E-7647-8427-015F7830DE5F}"/>
              </a:ext>
            </a:extLst>
          </p:cNvPr>
          <p:cNvSpPr>
            <a:spLocks noGrp="1"/>
          </p:cNvSpPr>
          <p:nvPr>
            <p:ph type="title"/>
          </p:nvPr>
        </p:nvSpPr>
        <p:spPr>
          <a:xfrm>
            <a:off x="588263" y="457200"/>
            <a:ext cx="11018520" cy="553998"/>
          </a:xfrm>
        </p:spPr>
        <p:txBody>
          <a:bodyPr/>
          <a:lstStyle/>
          <a:p>
            <a:r>
              <a:rPr lang="en-US" dirty="0"/>
              <a:t>Adding Extensions to Visual Studio Code</a:t>
            </a:r>
          </a:p>
        </p:txBody>
      </p:sp>
      <p:pic>
        <p:nvPicPr>
          <p:cNvPr id="5" name="Content Placeholder 4">
            <a:extLst>
              <a:ext uri="{FF2B5EF4-FFF2-40B4-BE49-F238E27FC236}">
                <a16:creationId xmlns:a16="http://schemas.microsoft.com/office/drawing/2014/main" id="{55977A47-0440-FC4A-A1A8-11DB8325D8D2}"/>
              </a:ext>
            </a:extLst>
          </p:cNvPr>
          <p:cNvPicPr>
            <a:picLocks noGrp="1" noChangeAspect="1"/>
          </p:cNvPicPr>
          <p:nvPr>
            <p:ph sz="quarter" idx="10"/>
          </p:nvPr>
        </p:nvPicPr>
        <p:blipFill>
          <a:blip r:embed="rId3"/>
          <a:stretch>
            <a:fillRect/>
          </a:stretch>
        </p:blipFill>
        <p:spPr>
          <a:xfrm>
            <a:off x="4930209" y="1435100"/>
            <a:ext cx="3030450" cy="4833938"/>
          </a:xfrm>
        </p:spPr>
      </p:pic>
      <p:cxnSp>
        <p:nvCxnSpPr>
          <p:cNvPr id="9" name="Straight Arrow Connector 8">
            <a:extLst>
              <a:ext uri="{FF2B5EF4-FFF2-40B4-BE49-F238E27FC236}">
                <a16:creationId xmlns:a16="http://schemas.microsoft.com/office/drawing/2014/main" id="{9B4404BE-8B17-2242-A474-5260D0BB59B9}"/>
              </a:ext>
            </a:extLst>
          </p:cNvPr>
          <p:cNvCxnSpPr>
            <a:cxnSpLocks/>
          </p:cNvCxnSpPr>
          <p:nvPr/>
        </p:nvCxnSpPr>
        <p:spPr>
          <a:xfrm flipH="1" flipV="1">
            <a:off x="8113060" y="1923490"/>
            <a:ext cx="1030940" cy="9581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3009FF-6A79-5E4F-BBE6-0568F2C5D34D}"/>
              </a:ext>
            </a:extLst>
          </p:cNvPr>
          <p:cNvCxnSpPr>
            <a:cxnSpLocks/>
          </p:cNvCxnSpPr>
          <p:nvPr/>
        </p:nvCxnSpPr>
        <p:spPr>
          <a:xfrm flipH="1" flipV="1">
            <a:off x="7960661" y="4518213"/>
            <a:ext cx="914398" cy="322728"/>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667881-D1BB-B843-AD67-0084413224C9}"/>
              </a:ext>
            </a:extLst>
          </p:cNvPr>
          <p:cNvCxnSpPr>
            <a:cxnSpLocks/>
          </p:cNvCxnSpPr>
          <p:nvPr/>
        </p:nvCxnSpPr>
        <p:spPr>
          <a:xfrm>
            <a:off x="3065929" y="3101788"/>
            <a:ext cx="1864280" cy="268941"/>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6AF783C-3BF5-D64D-8059-0CBD53C8F0DB}"/>
              </a:ext>
            </a:extLst>
          </p:cNvPr>
          <p:cNvSpPr txBox="1"/>
          <p:nvPr/>
        </p:nvSpPr>
        <p:spPr>
          <a:xfrm>
            <a:off x="914402" y="2528047"/>
            <a:ext cx="1990164"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1. Click here to see the extensions that can be installed.</a:t>
            </a:r>
          </a:p>
        </p:txBody>
      </p:sp>
      <p:sp>
        <p:nvSpPr>
          <p:cNvPr id="19" name="TextBox 18">
            <a:extLst>
              <a:ext uri="{FF2B5EF4-FFF2-40B4-BE49-F238E27FC236}">
                <a16:creationId xmlns:a16="http://schemas.microsoft.com/office/drawing/2014/main" id="{1FEFAAF2-34F9-F94D-BD70-134A149C9450}"/>
              </a:ext>
            </a:extLst>
          </p:cNvPr>
          <p:cNvSpPr txBox="1"/>
          <p:nvPr/>
        </p:nvSpPr>
        <p:spPr>
          <a:xfrm>
            <a:off x="9296401" y="1765071"/>
            <a:ext cx="2310382"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2. Enter in the name of the extension here, or just start typing “HTML” or ”Azure” to see what is available.</a:t>
            </a:r>
          </a:p>
        </p:txBody>
      </p:sp>
      <p:sp>
        <p:nvSpPr>
          <p:cNvPr id="22" name="TextBox 21">
            <a:extLst>
              <a:ext uri="{FF2B5EF4-FFF2-40B4-BE49-F238E27FC236}">
                <a16:creationId xmlns:a16="http://schemas.microsoft.com/office/drawing/2014/main" id="{B0423061-DF72-4B45-A347-0DE1465CDD42}"/>
              </a:ext>
            </a:extLst>
          </p:cNvPr>
          <p:cNvSpPr txBox="1"/>
          <p:nvPr/>
        </p:nvSpPr>
        <p:spPr>
          <a:xfrm>
            <a:off x="8889835" y="4422379"/>
            <a:ext cx="2469089" cy="184665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3. Click the green “install” button to install the extension. Notice that if a ext. has a small gear, it is already installed.</a:t>
            </a:r>
          </a:p>
        </p:txBody>
      </p:sp>
    </p:spTree>
    <p:extLst>
      <p:ext uri="{BB962C8B-B14F-4D97-AF65-F5344CB8AC3E}">
        <p14:creationId xmlns:p14="http://schemas.microsoft.com/office/powerpoint/2010/main" val="6809529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HTML Overview: Basic Template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067612" cy="4856714"/>
          </a:xfrm>
        </p:spPr>
        <p:txBody>
          <a:bodyPr/>
          <a:lstStyle/>
          <a:p>
            <a:pPr marL="0" indent="0">
              <a:buNone/>
            </a:pPr>
            <a:r>
              <a:rPr lang="en-US" sz="1800" dirty="0"/>
              <a:t>&lt;!</a:t>
            </a:r>
            <a:r>
              <a:rPr lang="en-US" sz="1800" dirty="0" err="1"/>
              <a:t>doctype</a:t>
            </a:r>
            <a:r>
              <a:rPr lang="en-US" sz="1800" dirty="0"/>
              <a:t> html&gt; </a:t>
            </a:r>
          </a:p>
          <a:p>
            <a:pPr marL="0" indent="0">
              <a:buNone/>
            </a:pPr>
            <a:r>
              <a:rPr lang="en-US" sz="1800" dirty="0"/>
              <a:t>&lt;html </a:t>
            </a:r>
            <a:r>
              <a:rPr lang="en-US" sz="1800" dirty="0" err="1"/>
              <a:t>lang</a:t>
            </a:r>
            <a:r>
              <a:rPr lang="en-US" sz="1800" dirty="0"/>
              <a:t>="</a:t>
            </a:r>
            <a:r>
              <a:rPr lang="en-US" sz="1800" dirty="0" err="1"/>
              <a:t>en</a:t>
            </a:r>
            <a:r>
              <a:rPr lang="en-US" sz="1800" dirty="0"/>
              <a:t>"&gt;</a:t>
            </a:r>
          </a:p>
          <a:p>
            <a:pPr marL="0" indent="0">
              <a:buNone/>
            </a:pPr>
            <a:r>
              <a:rPr lang="en-US" sz="1800" dirty="0"/>
              <a:t>     &lt;head&gt; </a:t>
            </a:r>
          </a:p>
          <a:p>
            <a:pPr marL="0" indent="0">
              <a:buNone/>
            </a:pPr>
            <a:r>
              <a:rPr lang="en-US" sz="1800" dirty="0"/>
              <a:t>        &lt;meta charset="utf-8"&gt; </a:t>
            </a:r>
          </a:p>
          <a:p>
            <a:pPr marL="0" indent="0">
              <a:buNone/>
            </a:pPr>
            <a:r>
              <a:rPr lang="en-US" sz="1800" dirty="0"/>
              <a:t>        &lt;title&gt;The HTML5 Herald&lt;/title&gt; </a:t>
            </a:r>
          </a:p>
          <a:p>
            <a:pPr marL="0" indent="0">
              <a:buNone/>
            </a:pPr>
            <a:r>
              <a:rPr lang="en-US" sz="1800" dirty="0"/>
              <a:t>        &lt;meta name="description" content=”Your first HTML Page"&gt; </a:t>
            </a:r>
          </a:p>
          <a:p>
            <a:pPr marL="0" indent="0">
              <a:buNone/>
            </a:pPr>
            <a:r>
              <a:rPr lang="en-US" sz="1800" dirty="0"/>
              <a:t>        &lt;meta name="author" content="</a:t>
            </a:r>
            <a:r>
              <a:rPr lang="en-US" sz="1800" dirty="0" err="1"/>
              <a:t>SitePoint</a:t>
            </a:r>
            <a:r>
              <a:rPr lang="en-US" sz="1800" dirty="0"/>
              <a:t>"&gt; </a:t>
            </a:r>
          </a:p>
          <a:p>
            <a:pPr marL="0" indent="0">
              <a:buNone/>
            </a:pPr>
            <a:r>
              <a:rPr lang="en-US" sz="1800" dirty="0"/>
              <a:t>        &lt;link </a:t>
            </a:r>
            <a:r>
              <a:rPr lang="en-US" sz="1800" dirty="0" err="1"/>
              <a:t>rel</a:t>
            </a:r>
            <a:r>
              <a:rPr lang="en-US" sz="1800" dirty="0"/>
              <a:t>="stylesheet" </a:t>
            </a:r>
            <a:r>
              <a:rPr lang="en-US" sz="1800" dirty="0" err="1"/>
              <a:t>href</a:t>
            </a:r>
            <a:r>
              <a:rPr lang="en-US" sz="1800" dirty="0"/>
              <a:t>="</a:t>
            </a:r>
            <a:r>
              <a:rPr lang="en-US" sz="1800" dirty="0" err="1"/>
              <a:t>css</a:t>
            </a:r>
            <a:r>
              <a:rPr lang="en-US" sz="1800" dirty="0"/>
              <a:t>/</a:t>
            </a:r>
            <a:r>
              <a:rPr lang="en-US" sz="1800" dirty="0" err="1"/>
              <a:t>styles.css?v</a:t>
            </a:r>
            <a:r>
              <a:rPr lang="en-US" sz="1800" dirty="0"/>
              <a:t>=1.0"&gt; </a:t>
            </a:r>
          </a:p>
          <a:p>
            <a:pPr marL="0" indent="0">
              <a:buNone/>
            </a:pPr>
            <a:r>
              <a:rPr lang="en-US" sz="1800" dirty="0"/>
              <a:t>    &lt;/head&gt; </a:t>
            </a:r>
          </a:p>
          <a:p>
            <a:pPr marL="0" indent="0">
              <a:buNone/>
            </a:pPr>
            <a:r>
              <a:rPr lang="en-US" sz="1800" dirty="0"/>
              <a:t>    &lt;body&gt; </a:t>
            </a:r>
          </a:p>
          <a:p>
            <a:pPr marL="0" indent="0">
              <a:buNone/>
            </a:pPr>
            <a:r>
              <a:rPr lang="en-US" sz="1800" dirty="0"/>
              <a:t>        &lt;script </a:t>
            </a:r>
            <a:r>
              <a:rPr lang="en-US" sz="1800" dirty="0" err="1"/>
              <a:t>src</a:t>
            </a:r>
            <a:r>
              <a:rPr lang="en-US" sz="1800" dirty="0"/>
              <a:t>="</a:t>
            </a:r>
            <a:r>
              <a:rPr lang="en-US" sz="1800" dirty="0" err="1"/>
              <a:t>js</a:t>
            </a:r>
            <a:r>
              <a:rPr lang="en-US" sz="1800" dirty="0"/>
              <a:t>/</a:t>
            </a:r>
            <a:r>
              <a:rPr lang="en-US" sz="1800" dirty="0" err="1"/>
              <a:t>scripts.js</a:t>
            </a:r>
            <a:r>
              <a:rPr lang="en-US" sz="1800" dirty="0"/>
              <a:t>"&gt;&lt;/script&gt;</a:t>
            </a:r>
          </a:p>
          <a:p>
            <a:pPr marL="0" indent="0">
              <a:buNone/>
            </a:pPr>
            <a:r>
              <a:rPr lang="en-US" sz="1800" dirty="0"/>
              <a:t>     &lt;/body&gt; </a:t>
            </a:r>
          </a:p>
          <a:p>
            <a:pPr marL="0" indent="0">
              <a:buNone/>
            </a:pPr>
            <a:r>
              <a:rPr lang="en-US" sz="1800" dirty="0"/>
              <a:t>&lt;/html&gt;</a:t>
            </a:r>
          </a:p>
          <a:p>
            <a:pPr lvl="1"/>
            <a:endParaRPr lang="en-US" sz="1400" dirty="0"/>
          </a:p>
          <a:p>
            <a:endParaRPr lang="en-US" sz="1800" dirty="0"/>
          </a:p>
        </p:txBody>
      </p:sp>
      <p:sp>
        <p:nvSpPr>
          <p:cNvPr id="3" name="TextBox 2">
            <a:extLst>
              <a:ext uri="{FF2B5EF4-FFF2-40B4-BE49-F238E27FC236}">
                <a16:creationId xmlns:a16="http://schemas.microsoft.com/office/drawing/2014/main" id="{49976579-93AB-974B-B059-BFC996B82A31}"/>
              </a:ext>
            </a:extLst>
          </p:cNvPr>
          <p:cNvSpPr txBox="1"/>
          <p:nvPr/>
        </p:nvSpPr>
        <p:spPr>
          <a:xfrm>
            <a:off x="7637929" y="1435100"/>
            <a:ext cx="3567953" cy="4001095"/>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Semantic HTML:</a:t>
            </a:r>
          </a:p>
          <a:p>
            <a:pPr algn="l"/>
            <a:r>
              <a:rPr lang="en-US" sz="2000" dirty="0">
                <a:gradFill>
                  <a:gsLst>
                    <a:gs pos="2917">
                      <a:schemeClr val="tx1"/>
                    </a:gs>
                    <a:gs pos="30000">
                      <a:schemeClr val="tx1"/>
                    </a:gs>
                  </a:gsLst>
                  <a:lin ang="5400000" scaled="0"/>
                </a:gradFill>
              </a:rPr>
              <a:t>&lt;header&gt;</a:t>
            </a:r>
          </a:p>
          <a:p>
            <a:pPr algn="l"/>
            <a:r>
              <a:rPr lang="en-US" sz="2000" dirty="0">
                <a:gradFill>
                  <a:gsLst>
                    <a:gs pos="2917">
                      <a:schemeClr val="tx1"/>
                    </a:gs>
                    <a:gs pos="30000">
                      <a:schemeClr val="tx1"/>
                    </a:gs>
                  </a:gsLst>
                  <a:lin ang="5400000" scaled="0"/>
                </a:gradFill>
              </a:rPr>
              <a:t>&lt;section&gt;</a:t>
            </a:r>
          </a:p>
          <a:p>
            <a:r>
              <a:rPr lang="en-US" sz="2000" dirty="0">
                <a:gradFill>
                  <a:gsLst>
                    <a:gs pos="2917">
                      <a:schemeClr val="tx1"/>
                    </a:gs>
                    <a:gs pos="30000">
                      <a:schemeClr val="tx1"/>
                    </a:gs>
                  </a:gsLst>
                  <a:lin ang="5400000" scaled="0"/>
                </a:gradFill>
              </a:rPr>
              <a:t>&lt;form&gt;</a:t>
            </a:r>
          </a:p>
          <a:p>
            <a:pPr algn="l"/>
            <a:endParaRPr lang="en-US" sz="2000"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Non-Semantic HTML:</a:t>
            </a:r>
          </a:p>
          <a:p>
            <a:pPr algn="l"/>
            <a:r>
              <a:rPr lang="en-US" sz="2000" dirty="0">
                <a:gradFill>
                  <a:gsLst>
                    <a:gs pos="2917">
                      <a:schemeClr val="tx1"/>
                    </a:gs>
                    <a:gs pos="30000">
                      <a:schemeClr val="tx1"/>
                    </a:gs>
                  </a:gsLst>
                  <a:lin ang="5400000" scaled="0"/>
                </a:gradFill>
              </a:rPr>
              <a:t>&lt;</a:t>
            </a:r>
            <a:r>
              <a:rPr lang="en-US" sz="2000" dirty="0" err="1">
                <a:gradFill>
                  <a:gsLst>
                    <a:gs pos="2917">
                      <a:schemeClr val="tx1"/>
                    </a:gs>
                    <a:gs pos="30000">
                      <a:schemeClr val="tx1"/>
                    </a:gs>
                  </a:gsLst>
                  <a:lin ang="5400000" scaled="0"/>
                </a:gradFill>
              </a:rPr>
              <a:t>img</a:t>
            </a:r>
            <a:r>
              <a:rPr lang="en-US" sz="2000" dirty="0">
                <a:gradFill>
                  <a:gsLst>
                    <a:gs pos="2917">
                      <a:schemeClr val="tx1"/>
                    </a:gs>
                    <a:gs pos="30000">
                      <a:schemeClr val="tx1"/>
                    </a:gs>
                  </a:gsLst>
                  <a:lin ang="5400000" scaled="0"/>
                </a:gradFill>
              </a:rPr>
              <a:t>&gt;</a:t>
            </a:r>
          </a:p>
          <a:p>
            <a:pPr algn="l"/>
            <a:r>
              <a:rPr lang="en-US" sz="2000" dirty="0">
                <a:gradFill>
                  <a:gsLst>
                    <a:gs pos="2917">
                      <a:schemeClr val="tx1"/>
                    </a:gs>
                    <a:gs pos="30000">
                      <a:schemeClr val="tx1"/>
                    </a:gs>
                  </a:gsLst>
                  <a:lin ang="5400000" scaled="0"/>
                </a:gradFill>
              </a:rPr>
              <a:t>&lt;div&gt;</a:t>
            </a:r>
          </a:p>
          <a:p>
            <a:pPr algn="l"/>
            <a:r>
              <a:rPr lang="en-US" sz="2000" dirty="0">
                <a:gradFill>
                  <a:gsLst>
                    <a:gs pos="2917">
                      <a:schemeClr val="tx1"/>
                    </a:gs>
                    <a:gs pos="30000">
                      <a:schemeClr val="tx1"/>
                    </a:gs>
                  </a:gsLst>
                  <a:lin ang="5400000" scaled="0"/>
                </a:gradFill>
              </a:rPr>
              <a:t>&lt;p&gt;</a:t>
            </a:r>
          </a:p>
          <a:p>
            <a:pPr algn="l"/>
            <a:r>
              <a:rPr lang="en-US" sz="2000" dirty="0">
                <a:gradFill>
                  <a:gsLst>
                    <a:gs pos="2917">
                      <a:schemeClr val="tx1"/>
                    </a:gs>
                    <a:gs pos="30000">
                      <a:schemeClr val="tx1"/>
                    </a:gs>
                  </a:gsLst>
                  <a:lin ang="5400000" scaled="0"/>
                </a:gradFill>
              </a:rPr>
              <a:t>&lt;span&gt;</a:t>
            </a:r>
          </a:p>
          <a:p>
            <a:pPr algn="l"/>
            <a:r>
              <a:rPr lang="en-US" sz="2000" dirty="0">
                <a:gradFill>
                  <a:gsLst>
                    <a:gs pos="2917">
                      <a:schemeClr val="tx1"/>
                    </a:gs>
                    <a:gs pos="30000">
                      <a:schemeClr val="tx1"/>
                    </a:gs>
                  </a:gsLst>
                  <a:lin ang="5400000" scaled="0"/>
                </a:gradFill>
              </a:rPr>
              <a:t>&lt;input&gt;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93408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1107996"/>
          </a:xfrm>
        </p:spPr>
        <p:txBody>
          <a:bodyPr/>
          <a:lstStyle/>
          <a:p>
            <a:r>
              <a:rPr lang="en-US" b="1" dirty="0"/>
              <a:t>HTML Tips</a:t>
            </a:r>
            <a:br>
              <a:rPr lang="en-US" b="1" dirty="0"/>
            </a:br>
            <a:endParaRPr lang="en-US" b="1" dirty="0"/>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A603E081-E83F-D542-BEA7-303CF1E499BB}"/>
              </a:ext>
            </a:extLst>
          </p:cNvPr>
          <p:cNvSpPr txBox="1"/>
          <p:nvPr/>
        </p:nvSpPr>
        <p:spPr>
          <a:xfrm>
            <a:off x="647513" y="1435100"/>
            <a:ext cx="5573993" cy="3693319"/>
          </a:xfrm>
          <a:prstGeom prst="rect">
            <a:avLst/>
          </a:prstGeom>
          <a:noFill/>
        </p:spPr>
        <p:txBody>
          <a:bodyPr wrap="square" lIns="0" tIns="0" rIns="0" bIns="0" rtlCol="0">
            <a:spAutoFit/>
          </a:bodyPr>
          <a:lstStyle/>
          <a:p>
            <a:pPr marL="457200" indent="-457200">
              <a:buFont typeface="+mj-lt"/>
              <a:buAutoNum type="arabicPeriod"/>
            </a:pPr>
            <a:r>
              <a:rPr lang="en-US" sz="2800" dirty="0"/>
              <a:t>Use Proper Document Structure</a:t>
            </a:r>
          </a:p>
          <a:p>
            <a:pPr marL="457200" indent="-457200">
              <a:buFont typeface="+mj-lt"/>
              <a:buAutoNum type="arabicPeriod"/>
            </a:pPr>
            <a:r>
              <a:rPr lang="en-US" sz="2800" dirty="0"/>
              <a:t>Constantly Validate Your Code!</a:t>
            </a:r>
          </a:p>
          <a:p>
            <a:pPr marL="457200" indent="-457200">
              <a:buFont typeface="+mj-lt"/>
              <a:buAutoNum type="arabicPeriod"/>
            </a:pPr>
            <a:r>
              <a:rPr lang="en-US" sz="2800" dirty="0"/>
              <a:t>Organize HTML Syntax</a:t>
            </a:r>
          </a:p>
          <a:p>
            <a:pPr marL="457200" indent="-457200">
              <a:buFont typeface="+mj-lt"/>
              <a:buAutoNum type="arabicPeriod"/>
            </a:pPr>
            <a:r>
              <a:rPr lang="en-US" sz="2800" dirty="0"/>
              <a:t>Avoid Using Too Many </a:t>
            </a:r>
            <a:r>
              <a:rPr lang="en-US" sz="2800" i="1" dirty="0" err="1"/>
              <a:t>div</a:t>
            </a:r>
            <a:r>
              <a:rPr lang="en-US" sz="2800" dirty="0" err="1"/>
              <a:t>s</a:t>
            </a:r>
            <a:r>
              <a:rPr lang="en-US" sz="2800" dirty="0"/>
              <a:t>!</a:t>
            </a:r>
          </a:p>
          <a:p>
            <a:pPr marL="457200" indent="-457200">
              <a:buFont typeface="+mj-lt"/>
              <a:buAutoNum type="arabicPeriod"/>
            </a:pPr>
            <a:r>
              <a:rPr lang="en-US" sz="2800" dirty="0"/>
              <a:t>Make Use of Semantic Elements</a:t>
            </a:r>
          </a:p>
          <a:p>
            <a:pPr marL="457200" indent="-457200">
              <a:buFont typeface="+mj-lt"/>
              <a:buAutoNum type="arabicPeriod"/>
            </a:pPr>
            <a:r>
              <a:rPr lang="en-US" sz="2800" dirty="0"/>
              <a:t>Keep Your Tag Names Lowercase</a:t>
            </a:r>
          </a:p>
          <a:p>
            <a:pPr marL="457200" indent="-457200">
              <a:buFont typeface="+mj-lt"/>
              <a:buAutoNum type="arabicPeriod"/>
            </a:pPr>
            <a:r>
              <a:rPr lang="en-US" sz="2800" dirty="0"/>
              <a:t>Use </a:t>
            </a:r>
            <a:r>
              <a:rPr lang="en-US" sz="2800" i="1" dirty="0"/>
              <a:t>alt</a:t>
            </a:r>
            <a:r>
              <a:rPr lang="en-US" sz="2800" dirty="0"/>
              <a:t> Attribute With Images</a:t>
            </a:r>
          </a:p>
          <a:p>
            <a:pPr marL="457200" indent="-457200" algn="l">
              <a:buFont typeface="+mj-lt"/>
              <a:buAutoNum type="arabicPeriod"/>
            </a:pPr>
            <a:endParaRPr lang="en-US" sz="4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6CEDFD8D-AAA9-E447-9414-9594C2AFF484}"/>
              </a:ext>
            </a:extLst>
          </p:cNvPr>
          <p:cNvPicPr>
            <a:picLocks noChangeAspect="1"/>
          </p:cNvPicPr>
          <p:nvPr/>
        </p:nvPicPr>
        <p:blipFill>
          <a:blip r:embed="rId3"/>
          <a:stretch>
            <a:fillRect/>
          </a:stretch>
        </p:blipFill>
        <p:spPr>
          <a:xfrm>
            <a:off x="6325774" y="1011198"/>
            <a:ext cx="5232400" cy="4102100"/>
          </a:xfrm>
          <a:prstGeom prst="rect">
            <a:avLst/>
          </a:prstGeom>
        </p:spPr>
      </p:pic>
    </p:spTree>
    <p:extLst>
      <p:ext uri="{BB962C8B-B14F-4D97-AF65-F5344CB8AC3E}">
        <p14:creationId xmlns:p14="http://schemas.microsoft.com/office/powerpoint/2010/main" val="26042413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CSS – Cascading Style Sheets</a:t>
            </a:r>
          </a:p>
        </p:txBody>
      </p:sp>
    </p:spTree>
    <p:extLst>
      <p:ext uri="{BB962C8B-B14F-4D97-AF65-F5344CB8AC3E}">
        <p14:creationId xmlns:p14="http://schemas.microsoft.com/office/powerpoint/2010/main" val="255617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r>
              <a:rPr lang="en-US" dirty="0"/>
              <a:t>CSS Section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3385542"/>
          </a:xfrm>
        </p:spPr>
        <p:txBody>
          <a:bodyPr/>
          <a:lstStyle/>
          <a:p>
            <a:r>
              <a:rPr lang="en-US" dirty="0"/>
              <a:t>CSS Selectors: id, class, tag</a:t>
            </a:r>
          </a:p>
          <a:p>
            <a:r>
              <a:rPr lang="en-US" dirty="0"/>
              <a:t>Styling Elements and Text</a:t>
            </a:r>
          </a:p>
          <a:p>
            <a:r>
              <a:rPr lang="en-US" dirty="0"/>
              <a:t>Using the Inspect Tool</a:t>
            </a:r>
          </a:p>
          <a:p>
            <a:r>
              <a:rPr lang="en-US" dirty="0"/>
              <a:t>Display Property and Box Model</a:t>
            </a:r>
          </a:p>
          <a:p>
            <a:r>
              <a:rPr lang="en-US" dirty="0"/>
              <a:t>Plotting Your Blocks</a:t>
            </a:r>
          </a:p>
          <a:p>
            <a:pPr lvl="1"/>
            <a:endParaRPr lang="en-US" dirty="0"/>
          </a:p>
          <a:p>
            <a:endParaRPr lang="en-US" dirty="0"/>
          </a:p>
        </p:txBody>
      </p:sp>
      <p:pic>
        <p:nvPicPr>
          <p:cNvPr id="4" name="Picture 3">
            <a:extLst>
              <a:ext uri="{FF2B5EF4-FFF2-40B4-BE49-F238E27FC236}">
                <a16:creationId xmlns:a16="http://schemas.microsoft.com/office/drawing/2014/main" id="{56B4E167-659A-8F4B-ACBE-1FABC5832511}"/>
              </a:ext>
            </a:extLst>
          </p:cNvPr>
          <p:cNvPicPr>
            <a:picLocks noChangeAspect="1"/>
          </p:cNvPicPr>
          <p:nvPr/>
        </p:nvPicPr>
        <p:blipFill>
          <a:blip r:embed="rId3"/>
          <a:stretch>
            <a:fillRect/>
          </a:stretch>
        </p:blipFill>
        <p:spPr>
          <a:xfrm>
            <a:off x="5541681" y="1435100"/>
            <a:ext cx="4601993" cy="4334435"/>
          </a:xfrm>
          <a:prstGeom prst="rect">
            <a:avLst/>
          </a:prstGeom>
        </p:spPr>
      </p:pic>
    </p:spTree>
    <p:extLst>
      <p:ext uri="{BB962C8B-B14F-4D97-AF65-F5344CB8AC3E}">
        <p14:creationId xmlns:p14="http://schemas.microsoft.com/office/powerpoint/2010/main" val="13710199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CSS Selectors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4" name="TextBox 3">
            <a:extLst>
              <a:ext uri="{FF2B5EF4-FFF2-40B4-BE49-F238E27FC236}">
                <a16:creationId xmlns:a16="http://schemas.microsoft.com/office/drawing/2014/main" id="{384ACA72-5A4F-A54A-BD77-11020CB63ABF}"/>
              </a:ext>
            </a:extLst>
          </p:cNvPr>
          <p:cNvSpPr txBox="1"/>
          <p:nvPr/>
        </p:nvSpPr>
        <p:spPr>
          <a:xfrm>
            <a:off x="584200" y="1435100"/>
            <a:ext cx="5960035" cy="3016210"/>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Selecting by #, . , &lt;tag&gt; (what’s the difference?)</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Adding CSS to your webpages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Priority/Specificity</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Resets/Libraries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Responsive?</a:t>
            </a:r>
          </a:p>
          <a:p>
            <a:pPr marL="457200" indent="-457200" algn="l">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26E94150-7DE0-CE45-9C4F-E1AC889C5432}"/>
              </a:ext>
            </a:extLst>
          </p:cNvPr>
          <p:cNvPicPr>
            <a:picLocks noChangeAspect="1"/>
          </p:cNvPicPr>
          <p:nvPr/>
        </p:nvPicPr>
        <p:blipFill>
          <a:blip r:embed="rId3"/>
          <a:stretch>
            <a:fillRect/>
          </a:stretch>
        </p:blipFill>
        <p:spPr>
          <a:xfrm>
            <a:off x="6028036" y="5077056"/>
            <a:ext cx="4686300" cy="800100"/>
          </a:xfrm>
          <a:prstGeom prst="rect">
            <a:avLst/>
          </a:prstGeom>
        </p:spPr>
      </p:pic>
      <p:pic>
        <p:nvPicPr>
          <p:cNvPr id="9" name="Picture 8">
            <a:extLst>
              <a:ext uri="{FF2B5EF4-FFF2-40B4-BE49-F238E27FC236}">
                <a16:creationId xmlns:a16="http://schemas.microsoft.com/office/drawing/2014/main" id="{2A776CF6-B978-9745-BF09-FBC247A71711}"/>
              </a:ext>
            </a:extLst>
          </p:cNvPr>
          <p:cNvPicPr>
            <a:picLocks noChangeAspect="1"/>
          </p:cNvPicPr>
          <p:nvPr/>
        </p:nvPicPr>
        <p:blipFill>
          <a:blip r:embed="rId4"/>
          <a:stretch>
            <a:fillRect/>
          </a:stretch>
        </p:blipFill>
        <p:spPr>
          <a:xfrm>
            <a:off x="901699" y="4673933"/>
            <a:ext cx="4152900" cy="1219200"/>
          </a:xfrm>
          <a:prstGeom prst="rect">
            <a:avLst/>
          </a:prstGeom>
        </p:spPr>
      </p:pic>
      <p:pic>
        <p:nvPicPr>
          <p:cNvPr id="11" name="Picture 10">
            <a:extLst>
              <a:ext uri="{FF2B5EF4-FFF2-40B4-BE49-F238E27FC236}">
                <a16:creationId xmlns:a16="http://schemas.microsoft.com/office/drawing/2014/main" id="{394A48A4-DB5E-AC46-9B07-65C4AE56026D}"/>
              </a:ext>
            </a:extLst>
          </p:cNvPr>
          <p:cNvPicPr>
            <a:picLocks noChangeAspect="1"/>
          </p:cNvPicPr>
          <p:nvPr/>
        </p:nvPicPr>
        <p:blipFill>
          <a:blip r:embed="rId5"/>
          <a:stretch>
            <a:fillRect/>
          </a:stretch>
        </p:blipFill>
        <p:spPr>
          <a:xfrm>
            <a:off x="6028036" y="1212477"/>
            <a:ext cx="5402936" cy="2127230"/>
          </a:xfrm>
          <a:prstGeom prst="rect">
            <a:avLst/>
          </a:prstGeom>
        </p:spPr>
      </p:pic>
      <p:sp>
        <p:nvSpPr>
          <p:cNvPr id="12" name="TextBox 11">
            <a:extLst>
              <a:ext uri="{FF2B5EF4-FFF2-40B4-BE49-F238E27FC236}">
                <a16:creationId xmlns:a16="http://schemas.microsoft.com/office/drawing/2014/main" id="{A20A451D-A772-F544-8007-EBBA8490D97B}"/>
              </a:ext>
            </a:extLst>
          </p:cNvPr>
          <p:cNvSpPr txBox="1"/>
          <p:nvPr/>
        </p:nvSpPr>
        <p:spPr>
          <a:xfrm>
            <a:off x="901699" y="4233247"/>
            <a:ext cx="5325035"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Selecting by id and class</a:t>
            </a:r>
          </a:p>
        </p:txBody>
      </p:sp>
    </p:spTree>
    <p:extLst>
      <p:ext uri="{BB962C8B-B14F-4D97-AF65-F5344CB8AC3E}">
        <p14:creationId xmlns:p14="http://schemas.microsoft.com/office/powerpoint/2010/main" val="13581305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1421494"/>
            <a:ext cx="4167887" cy="1107996"/>
          </a:xfrm>
        </p:spPr>
        <p:txBody>
          <a:bodyPr/>
          <a:lstStyle/>
          <a:p>
            <a:r>
              <a:rPr lang="en-US" dirty="0"/>
              <a:t>Web Development Fundamentals 2</a:t>
            </a:r>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1015663"/>
          </a:xfrm>
        </p:spPr>
        <p:txBody>
          <a:bodyPr/>
          <a:lstStyle/>
          <a:p>
            <a:r>
              <a:rPr lang="en-US" dirty="0">
                <a:solidFill>
                  <a:schemeClr val="tx1"/>
                </a:solidFill>
              </a:rPr>
              <a:t>January 2020</a:t>
            </a:r>
          </a:p>
          <a:p>
            <a:r>
              <a:rPr lang="en-US" dirty="0">
                <a:solidFill>
                  <a:schemeClr val="tx1"/>
                </a:solidFill>
              </a:rPr>
              <a:t>Microsoft Reactor |San Francisco</a:t>
            </a:r>
          </a:p>
          <a:p>
            <a:r>
              <a:rPr lang="en-US" dirty="0">
                <a:solidFill>
                  <a:schemeClr val="tx1"/>
                </a:solidFill>
              </a:rPr>
              <a:t>#</a:t>
            </a:r>
            <a:r>
              <a:rPr lang="en-US" dirty="0" err="1">
                <a:solidFill>
                  <a:schemeClr val="tx1"/>
                </a:solidFill>
              </a:rPr>
              <a:t>ReactorSanFrancisco</a:t>
            </a:r>
            <a:endParaRPr lang="en-US" dirty="0">
              <a:solidFill>
                <a:schemeClr val="tx1"/>
              </a:solidFill>
            </a:endParaRPr>
          </a:p>
        </p:txBody>
      </p:sp>
    </p:spTree>
    <p:extLst>
      <p:ext uri="{BB962C8B-B14F-4D97-AF65-F5344CB8AC3E}">
        <p14:creationId xmlns:p14="http://schemas.microsoft.com/office/powerpoint/2010/main" val="33791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7C4C-3B60-B24E-B4C6-4BCB9CA711BD}"/>
              </a:ext>
            </a:extLst>
          </p:cNvPr>
          <p:cNvSpPr>
            <a:spLocks noGrp="1"/>
          </p:cNvSpPr>
          <p:nvPr>
            <p:ph type="title"/>
          </p:nvPr>
        </p:nvSpPr>
        <p:spPr/>
        <p:txBody>
          <a:bodyPr/>
          <a:lstStyle/>
          <a:p>
            <a:r>
              <a:rPr lang="en-US" dirty="0"/>
              <a:t>Activity: Dojo Diner</a:t>
            </a:r>
          </a:p>
        </p:txBody>
      </p:sp>
      <p:pic>
        <p:nvPicPr>
          <p:cNvPr id="5" name="Content Placeholder 4">
            <a:extLst>
              <a:ext uri="{FF2B5EF4-FFF2-40B4-BE49-F238E27FC236}">
                <a16:creationId xmlns:a16="http://schemas.microsoft.com/office/drawing/2014/main" id="{92C2FFC6-D628-8C4F-BACF-AFC9041B9244}"/>
              </a:ext>
            </a:extLst>
          </p:cNvPr>
          <p:cNvPicPr>
            <a:picLocks noGrp="1" noChangeAspect="1"/>
          </p:cNvPicPr>
          <p:nvPr>
            <p:ph sz="quarter" idx="10"/>
          </p:nvPr>
        </p:nvPicPr>
        <p:blipFill>
          <a:blip r:embed="rId3"/>
          <a:stretch>
            <a:fillRect/>
          </a:stretch>
        </p:blipFill>
        <p:spPr>
          <a:xfrm>
            <a:off x="1297212" y="1435100"/>
            <a:ext cx="9592814" cy="4833938"/>
          </a:xfrm>
        </p:spPr>
      </p:pic>
    </p:spTree>
    <p:extLst>
      <p:ext uri="{BB962C8B-B14F-4D97-AF65-F5344CB8AC3E}">
        <p14:creationId xmlns:p14="http://schemas.microsoft.com/office/powerpoint/2010/main" val="18902752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Using The Inspect Element Tool</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050F74BB-F6F4-9746-9AC3-2F549D37EB49}"/>
              </a:ext>
            </a:extLst>
          </p:cNvPr>
          <p:cNvPicPr>
            <a:picLocks noChangeAspect="1"/>
          </p:cNvPicPr>
          <p:nvPr/>
        </p:nvPicPr>
        <p:blipFill>
          <a:blip r:embed="rId3"/>
          <a:stretch>
            <a:fillRect/>
          </a:stretch>
        </p:blipFill>
        <p:spPr>
          <a:xfrm>
            <a:off x="2375648" y="1233394"/>
            <a:ext cx="6860395" cy="4742918"/>
          </a:xfrm>
          <a:prstGeom prst="rect">
            <a:avLst/>
          </a:prstGeom>
        </p:spPr>
      </p:pic>
      <p:cxnSp>
        <p:nvCxnSpPr>
          <p:cNvPr id="6" name="Straight Arrow Connector 5">
            <a:extLst>
              <a:ext uri="{FF2B5EF4-FFF2-40B4-BE49-F238E27FC236}">
                <a16:creationId xmlns:a16="http://schemas.microsoft.com/office/drawing/2014/main" id="{260A58A5-7BDD-D04A-9F0C-7E842F6A19A1}"/>
              </a:ext>
            </a:extLst>
          </p:cNvPr>
          <p:cNvCxnSpPr>
            <a:cxnSpLocks/>
          </p:cNvCxnSpPr>
          <p:nvPr/>
        </p:nvCxnSpPr>
        <p:spPr>
          <a:xfrm flipV="1">
            <a:off x="2070847" y="1828801"/>
            <a:ext cx="3926541" cy="1125289"/>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C4A280F-C632-0B4F-BBEE-292F9D944759}"/>
              </a:ext>
            </a:extLst>
          </p:cNvPr>
          <p:cNvCxnSpPr>
            <a:cxnSpLocks/>
          </p:cNvCxnSpPr>
          <p:nvPr/>
        </p:nvCxnSpPr>
        <p:spPr>
          <a:xfrm flipH="1" flipV="1">
            <a:off x="7073153" y="1909482"/>
            <a:ext cx="2588714" cy="1411942"/>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B69954A-8A12-BC41-8AF0-9BA75D3311E3}"/>
              </a:ext>
            </a:extLst>
          </p:cNvPr>
          <p:cNvSpPr txBox="1"/>
          <p:nvPr/>
        </p:nvSpPr>
        <p:spPr>
          <a:xfrm>
            <a:off x="768256" y="2752384"/>
            <a:ext cx="1181568"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 individual elements</a:t>
            </a:r>
          </a:p>
        </p:txBody>
      </p:sp>
      <p:sp>
        <p:nvSpPr>
          <p:cNvPr id="13" name="TextBox 12">
            <a:extLst>
              <a:ext uri="{FF2B5EF4-FFF2-40B4-BE49-F238E27FC236}">
                <a16:creationId xmlns:a16="http://schemas.microsoft.com/office/drawing/2014/main" id="{B102E280-286B-4742-BCC7-FE85954E12CB}"/>
              </a:ext>
            </a:extLst>
          </p:cNvPr>
          <p:cNvSpPr txBox="1"/>
          <p:nvPr/>
        </p:nvSpPr>
        <p:spPr>
          <a:xfrm>
            <a:off x="9540844" y="3604853"/>
            <a:ext cx="1987831"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 can run JavaScript code in the console here.</a:t>
            </a:r>
          </a:p>
        </p:txBody>
      </p:sp>
    </p:spTree>
    <p:extLst>
      <p:ext uri="{BB962C8B-B14F-4D97-AF65-F5344CB8AC3E}">
        <p14:creationId xmlns:p14="http://schemas.microsoft.com/office/powerpoint/2010/main" val="22354009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72B4-F9AD-E040-9BB4-3B993F0053B9}"/>
              </a:ext>
            </a:extLst>
          </p:cNvPr>
          <p:cNvSpPr>
            <a:spLocks noGrp="1"/>
          </p:cNvSpPr>
          <p:nvPr>
            <p:ph type="title"/>
          </p:nvPr>
        </p:nvSpPr>
        <p:spPr/>
        <p:txBody>
          <a:bodyPr/>
          <a:lstStyle/>
          <a:p>
            <a:r>
              <a:rPr lang="en-US" dirty="0"/>
              <a:t>The Display Property</a:t>
            </a:r>
          </a:p>
        </p:txBody>
      </p:sp>
      <p:sp>
        <p:nvSpPr>
          <p:cNvPr id="3" name="Content Placeholder 2">
            <a:extLst>
              <a:ext uri="{FF2B5EF4-FFF2-40B4-BE49-F238E27FC236}">
                <a16:creationId xmlns:a16="http://schemas.microsoft.com/office/drawing/2014/main" id="{175DB450-D421-964B-9576-410C15CC7245}"/>
              </a:ext>
            </a:extLst>
          </p:cNvPr>
          <p:cNvSpPr>
            <a:spLocks noGrp="1"/>
          </p:cNvSpPr>
          <p:nvPr>
            <p:ph sz="quarter" idx="10"/>
          </p:nvPr>
        </p:nvSpPr>
        <p:spPr>
          <a:xfrm>
            <a:off x="584200" y="1435099"/>
            <a:ext cx="3517152" cy="3405841"/>
          </a:xfrm>
        </p:spPr>
        <p:txBody>
          <a:bodyPr/>
          <a:lstStyle/>
          <a:p>
            <a:r>
              <a:rPr lang="en-US" dirty="0"/>
              <a:t>The display property specifies the display behavior (the type of rendering box) of an element.</a:t>
            </a:r>
          </a:p>
          <a:p>
            <a:pPr lvl="1"/>
            <a:r>
              <a:rPr lang="en-US" dirty="0"/>
              <a:t>Inline</a:t>
            </a:r>
          </a:p>
          <a:p>
            <a:pPr lvl="1"/>
            <a:r>
              <a:rPr lang="en-US" dirty="0"/>
              <a:t>Block</a:t>
            </a:r>
          </a:p>
          <a:p>
            <a:pPr lvl="1"/>
            <a:r>
              <a:rPr lang="en-US" dirty="0"/>
              <a:t>Flex</a:t>
            </a:r>
          </a:p>
          <a:p>
            <a:pPr lvl="1"/>
            <a:r>
              <a:rPr lang="en-US" dirty="0"/>
              <a:t>Grid</a:t>
            </a:r>
          </a:p>
          <a:p>
            <a:pPr lvl="1"/>
            <a:endParaRPr lang="en-US" dirty="0"/>
          </a:p>
          <a:p>
            <a:endParaRPr lang="en-US" dirty="0"/>
          </a:p>
        </p:txBody>
      </p:sp>
      <p:pic>
        <p:nvPicPr>
          <p:cNvPr id="12" name="Picture 11">
            <a:extLst>
              <a:ext uri="{FF2B5EF4-FFF2-40B4-BE49-F238E27FC236}">
                <a16:creationId xmlns:a16="http://schemas.microsoft.com/office/drawing/2014/main" id="{E9D5E869-2D25-F94B-A5C4-88983339AEFE}"/>
              </a:ext>
            </a:extLst>
          </p:cNvPr>
          <p:cNvPicPr>
            <a:picLocks noChangeAspect="1"/>
          </p:cNvPicPr>
          <p:nvPr/>
        </p:nvPicPr>
        <p:blipFill>
          <a:blip r:embed="rId3"/>
          <a:stretch>
            <a:fillRect/>
          </a:stretch>
        </p:blipFill>
        <p:spPr>
          <a:xfrm>
            <a:off x="3952781" y="1504576"/>
            <a:ext cx="7656607" cy="4361493"/>
          </a:xfrm>
          <a:prstGeom prst="rect">
            <a:avLst/>
          </a:prstGeom>
        </p:spPr>
      </p:pic>
      <p:cxnSp>
        <p:nvCxnSpPr>
          <p:cNvPr id="14" name="Straight Arrow Connector 13">
            <a:extLst>
              <a:ext uri="{FF2B5EF4-FFF2-40B4-BE49-F238E27FC236}">
                <a16:creationId xmlns:a16="http://schemas.microsoft.com/office/drawing/2014/main" id="{5442AF1C-F3DE-9B49-A2F4-97292952C5CB}"/>
              </a:ext>
            </a:extLst>
          </p:cNvPr>
          <p:cNvCxnSpPr>
            <a:cxnSpLocks/>
          </p:cNvCxnSpPr>
          <p:nvPr/>
        </p:nvCxnSpPr>
        <p:spPr>
          <a:xfrm flipV="1">
            <a:off x="1637133" y="3307976"/>
            <a:ext cx="3002102"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60D660-A28E-A14B-8926-622D0D6CDE10}"/>
              </a:ext>
            </a:extLst>
          </p:cNvPr>
          <p:cNvCxnSpPr>
            <a:cxnSpLocks/>
          </p:cNvCxnSpPr>
          <p:nvPr/>
        </p:nvCxnSpPr>
        <p:spPr>
          <a:xfrm flipV="1">
            <a:off x="1788459" y="2453342"/>
            <a:ext cx="2487706" cy="16749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42EC7D-9A40-5C46-8759-F7008BE1FA86}"/>
              </a:ext>
            </a:extLst>
          </p:cNvPr>
          <p:cNvCxnSpPr>
            <a:cxnSpLocks/>
          </p:cNvCxnSpPr>
          <p:nvPr/>
        </p:nvCxnSpPr>
        <p:spPr>
          <a:xfrm flipV="1">
            <a:off x="1637133" y="3307976"/>
            <a:ext cx="4306467"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1F520C-EF88-6343-AE90-E1198E27126D}"/>
              </a:ext>
            </a:extLst>
          </p:cNvPr>
          <p:cNvCxnSpPr>
            <a:cxnSpLocks/>
          </p:cNvCxnSpPr>
          <p:nvPr/>
        </p:nvCxnSpPr>
        <p:spPr>
          <a:xfrm flipV="1">
            <a:off x="1637133" y="3402106"/>
            <a:ext cx="5832800" cy="112955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521275-0114-F64C-99FB-C9036C33F079}"/>
              </a:ext>
            </a:extLst>
          </p:cNvPr>
          <p:cNvSpPr txBox="1"/>
          <p:nvPr/>
        </p:nvSpPr>
        <p:spPr>
          <a:xfrm>
            <a:off x="584229" y="5913885"/>
            <a:ext cx="5513294" cy="307777"/>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hlinkClick r:id="rId4"/>
              </a:rPr>
              <a:t>Click here to play with the code.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991845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7B41-75F6-0E4D-A7DF-BF5A69334CC2}"/>
              </a:ext>
            </a:extLst>
          </p:cNvPr>
          <p:cNvSpPr>
            <a:spLocks noGrp="1"/>
          </p:cNvSpPr>
          <p:nvPr>
            <p:ph type="title"/>
          </p:nvPr>
        </p:nvSpPr>
        <p:spPr/>
        <p:txBody>
          <a:bodyPr/>
          <a:lstStyle/>
          <a:p>
            <a:r>
              <a:rPr lang="en-US" dirty="0"/>
              <a:t>Box Model</a:t>
            </a:r>
          </a:p>
        </p:txBody>
      </p:sp>
      <p:pic>
        <p:nvPicPr>
          <p:cNvPr id="9" name="Content Placeholder 8">
            <a:extLst>
              <a:ext uri="{FF2B5EF4-FFF2-40B4-BE49-F238E27FC236}">
                <a16:creationId xmlns:a16="http://schemas.microsoft.com/office/drawing/2014/main" id="{DE323A1C-FC34-3F4A-B263-C1E8687CAEFA}"/>
              </a:ext>
            </a:extLst>
          </p:cNvPr>
          <p:cNvPicPr>
            <a:picLocks noGrp="1" noChangeAspect="1"/>
          </p:cNvPicPr>
          <p:nvPr>
            <p:ph sz="quarter" idx="10"/>
          </p:nvPr>
        </p:nvPicPr>
        <p:blipFill>
          <a:blip r:embed="rId3"/>
          <a:stretch>
            <a:fillRect/>
          </a:stretch>
        </p:blipFill>
        <p:spPr>
          <a:xfrm>
            <a:off x="540865" y="1287182"/>
            <a:ext cx="5731942" cy="4833938"/>
          </a:xfrm>
        </p:spPr>
      </p:pic>
      <p:grpSp>
        <p:nvGrpSpPr>
          <p:cNvPr id="7" name="Group 6">
            <a:extLst>
              <a:ext uri="{FF2B5EF4-FFF2-40B4-BE49-F238E27FC236}">
                <a16:creationId xmlns:a16="http://schemas.microsoft.com/office/drawing/2014/main" id="{6526C346-294C-1046-B98A-5E851298DE21}"/>
              </a:ext>
            </a:extLst>
          </p:cNvPr>
          <p:cNvGrpSpPr/>
          <p:nvPr/>
        </p:nvGrpSpPr>
        <p:grpSpPr>
          <a:xfrm>
            <a:off x="6443242" y="849313"/>
            <a:ext cx="4970264" cy="4410635"/>
            <a:chOff x="4648306" y="2153678"/>
            <a:chExt cx="4970264" cy="4410635"/>
          </a:xfrm>
        </p:grpSpPr>
        <p:pic>
          <p:nvPicPr>
            <p:cNvPr id="4" name="Picture 3">
              <a:extLst>
                <a:ext uri="{FF2B5EF4-FFF2-40B4-BE49-F238E27FC236}">
                  <a16:creationId xmlns:a16="http://schemas.microsoft.com/office/drawing/2014/main" id="{03DB99F6-A2E7-4941-9457-4E11888B30DD}"/>
                </a:ext>
              </a:extLst>
            </p:cNvPr>
            <p:cNvPicPr>
              <a:picLocks noChangeAspect="1"/>
            </p:cNvPicPr>
            <p:nvPr/>
          </p:nvPicPr>
          <p:blipFill>
            <a:blip r:embed="rId4"/>
            <a:stretch>
              <a:fillRect/>
            </a:stretch>
          </p:blipFill>
          <p:spPr>
            <a:xfrm>
              <a:off x="6557789" y="2153678"/>
              <a:ext cx="3060781" cy="4410635"/>
            </a:xfrm>
            <a:prstGeom prst="rect">
              <a:avLst/>
            </a:prstGeom>
          </p:spPr>
        </p:pic>
        <p:sp>
          <p:nvSpPr>
            <p:cNvPr id="5" name="TextBox 4">
              <a:extLst>
                <a:ext uri="{FF2B5EF4-FFF2-40B4-BE49-F238E27FC236}">
                  <a16:creationId xmlns:a16="http://schemas.microsoft.com/office/drawing/2014/main" id="{68814C0A-0AE7-0242-8AEA-E041F588540D}"/>
                </a:ext>
              </a:extLst>
            </p:cNvPr>
            <p:cNvSpPr txBox="1"/>
            <p:nvPr/>
          </p:nvSpPr>
          <p:spPr>
            <a:xfrm>
              <a:off x="4648306" y="4803612"/>
              <a:ext cx="225910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Box Model</a:t>
              </a:r>
            </a:p>
            <a:p>
              <a:pPr algn="l"/>
              <a:r>
                <a:rPr lang="en-US" sz="2000" dirty="0">
                  <a:gradFill>
                    <a:gsLst>
                      <a:gs pos="2917">
                        <a:schemeClr val="tx1"/>
                      </a:gs>
                      <a:gs pos="30000">
                        <a:schemeClr val="tx1"/>
                      </a:gs>
                    </a:gsLst>
                    <a:lin ang="5400000" scaled="0"/>
                  </a:gradFill>
                </a:rPr>
                <a:t>In Inspect Element</a:t>
              </a:r>
            </a:p>
          </p:txBody>
        </p:sp>
        <p:cxnSp>
          <p:nvCxnSpPr>
            <p:cNvPr id="6" name="Straight Arrow Connector 5">
              <a:extLst>
                <a:ext uri="{FF2B5EF4-FFF2-40B4-BE49-F238E27FC236}">
                  <a16:creationId xmlns:a16="http://schemas.microsoft.com/office/drawing/2014/main" id="{C7BD0174-BD0D-C444-930E-890BFA070461}"/>
                </a:ext>
              </a:extLst>
            </p:cNvPr>
            <p:cNvCxnSpPr>
              <a:cxnSpLocks/>
            </p:cNvCxnSpPr>
            <p:nvPr/>
          </p:nvCxnSpPr>
          <p:spPr>
            <a:xfrm>
              <a:off x="6071593" y="5008516"/>
              <a:ext cx="2440395" cy="410650"/>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2650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F4BB-215D-624E-976F-F4A6A1846DE8}"/>
              </a:ext>
            </a:extLst>
          </p:cNvPr>
          <p:cNvSpPr>
            <a:spLocks noGrp="1"/>
          </p:cNvSpPr>
          <p:nvPr>
            <p:ph type="title"/>
          </p:nvPr>
        </p:nvSpPr>
        <p:spPr/>
        <p:txBody>
          <a:bodyPr/>
          <a:lstStyle/>
          <a:p>
            <a:r>
              <a:rPr lang="en-US" dirty="0"/>
              <a:t>Activity Create a Static Webpage: Portfolio</a:t>
            </a:r>
          </a:p>
        </p:txBody>
      </p:sp>
      <p:pic>
        <p:nvPicPr>
          <p:cNvPr id="9" name="Content Placeholder 8">
            <a:extLst>
              <a:ext uri="{FF2B5EF4-FFF2-40B4-BE49-F238E27FC236}">
                <a16:creationId xmlns:a16="http://schemas.microsoft.com/office/drawing/2014/main" id="{0B25FC2E-4984-0D4D-950D-6F1E77A34BD4}"/>
              </a:ext>
            </a:extLst>
          </p:cNvPr>
          <p:cNvPicPr>
            <a:picLocks noGrp="1" noChangeAspect="1"/>
          </p:cNvPicPr>
          <p:nvPr>
            <p:ph sz="quarter" idx="10"/>
          </p:nvPr>
        </p:nvPicPr>
        <p:blipFill>
          <a:blip r:embed="rId3"/>
          <a:stretch>
            <a:fillRect/>
          </a:stretch>
        </p:blipFill>
        <p:spPr>
          <a:xfrm>
            <a:off x="3814583" y="1435100"/>
            <a:ext cx="4558071" cy="4833938"/>
          </a:xfrm>
        </p:spPr>
      </p:pic>
    </p:spTree>
    <p:extLst>
      <p:ext uri="{BB962C8B-B14F-4D97-AF65-F5344CB8AC3E}">
        <p14:creationId xmlns:p14="http://schemas.microsoft.com/office/powerpoint/2010/main" val="23397114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a:xfrm>
            <a:off x="584200" y="2372336"/>
            <a:ext cx="9144000" cy="2277547"/>
          </a:xfrm>
        </p:spPr>
        <p:txBody>
          <a:bodyPr/>
          <a:lstStyle/>
          <a:p>
            <a:r>
              <a:rPr lang="en-US" sz="3200" dirty="0"/>
              <a:t>Please take a moment to complete this survey. </a:t>
            </a:r>
            <a:br>
              <a:rPr lang="en-US" dirty="0"/>
            </a:br>
            <a:br>
              <a:rPr lang="en-US" dirty="0"/>
            </a:br>
            <a:r>
              <a:rPr lang="en-US" sz="4400" dirty="0"/>
              <a:t>Survey: </a:t>
            </a:r>
            <a:r>
              <a:rPr lang="en-US" sz="4400" dirty="0">
                <a:hlinkClick r:id="rId3"/>
              </a:rPr>
              <a:t>https://aka.ms/ReactorFeedback</a:t>
            </a:r>
            <a:br>
              <a:rPr lang="en-US" dirty="0"/>
            </a:br>
            <a:endParaRPr lang="en-US" dirty="0"/>
          </a:p>
        </p:txBody>
      </p:sp>
    </p:spTree>
    <p:extLst>
      <p:ext uri="{BB962C8B-B14F-4D97-AF65-F5344CB8AC3E}">
        <p14:creationId xmlns:p14="http://schemas.microsoft.com/office/powerpoint/2010/main" val="53684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Quick JavaScript Overview</a:t>
            </a:r>
          </a:p>
        </p:txBody>
      </p:sp>
    </p:spTree>
    <p:extLst>
      <p:ext uri="{BB962C8B-B14F-4D97-AF65-F5344CB8AC3E}">
        <p14:creationId xmlns:p14="http://schemas.microsoft.com/office/powerpoint/2010/main" val="398030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JavaScript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3016210"/>
          </a:xfrm>
        </p:spPr>
        <p:txBody>
          <a:bodyPr/>
          <a:lstStyle/>
          <a:p>
            <a:pPr lvl="1"/>
            <a:r>
              <a:rPr lang="en-US" sz="2800" dirty="0"/>
              <a:t>Intro to JavaScript </a:t>
            </a:r>
          </a:p>
          <a:p>
            <a:pPr lvl="1"/>
            <a:r>
              <a:rPr lang="en-US" sz="2800" dirty="0" err="1"/>
              <a:t>JSBin</a:t>
            </a:r>
            <a:r>
              <a:rPr lang="en-US" sz="2800" dirty="0"/>
              <a:t> &amp; running JS in the console</a:t>
            </a:r>
          </a:p>
          <a:p>
            <a:pPr lvl="1"/>
            <a:r>
              <a:rPr lang="en-US" sz="2800" dirty="0"/>
              <a:t>JavaScript Functions</a:t>
            </a:r>
          </a:p>
          <a:p>
            <a:pPr lvl="1"/>
            <a:r>
              <a:rPr lang="en-US" sz="2800" dirty="0"/>
              <a:t>An intro to JavaScript Objects</a:t>
            </a:r>
          </a:p>
          <a:p>
            <a:pPr marL="228600" lvl="1" indent="0">
              <a:buNone/>
            </a:pPr>
            <a:endParaRPr lang="en-US" sz="2800" dirty="0"/>
          </a:p>
          <a:p>
            <a:endParaRPr lang="en-US" dirty="0"/>
          </a:p>
        </p:txBody>
      </p:sp>
    </p:spTree>
    <p:extLst>
      <p:ext uri="{BB962C8B-B14F-4D97-AF65-F5344CB8AC3E}">
        <p14:creationId xmlns:p14="http://schemas.microsoft.com/office/powerpoint/2010/main" val="38342895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Introduction to JavaScript</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892365" cy="3902607"/>
          </a:xfrm>
        </p:spPr>
        <p:txBody>
          <a:bodyPr/>
          <a:lstStyle/>
          <a:p>
            <a:r>
              <a:rPr lang="en-US" dirty="0"/>
              <a:t>Written in less than 2 weeks!</a:t>
            </a:r>
          </a:p>
          <a:p>
            <a:r>
              <a:rPr lang="en-US" dirty="0"/>
              <a:t>Microsoft adopted JS in 1996 to support IE 3</a:t>
            </a:r>
          </a:p>
          <a:p>
            <a:r>
              <a:rPr lang="en-US" dirty="0"/>
              <a:t>The language in the browser</a:t>
            </a:r>
          </a:p>
          <a:p>
            <a:r>
              <a:rPr lang="en-US" dirty="0"/>
              <a:t>HTML vs JavaScript</a:t>
            </a:r>
          </a:p>
          <a:p>
            <a:endParaRPr lang="en-US" dirty="0"/>
          </a:p>
          <a:p>
            <a:endParaRPr lang="en-US" dirty="0"/>
          </a:p>
          <a:p>
            <a:pPr lvl="1"/>
            <a:endParaRPr lang="en-US" dirty="0"/>
          </a:p>
          <a:p>
            <a:endParaRPr lang="en-US" dirty="0"/>
          </a:p>
        </p:txBody>
      </p:sp>
      <p:pic>
        <p:nvPicPr>
          <p:cNvPr id="4" name="Picture 3">
            <a:extLst>
              <a:ext uri="{FF2B5EF4-FFF2-40B4-BE49-F238E27FC236}">
                <a16:creationId xmlns:a16="http://schemas.microsoft.com/office/drawing/2014/main" id="{A9DE14A7-34DF-684C-A4FD-6F5A9BA84BD3}"/>
              </a:ext>
            </a:extLst>
          </p:cNvPr>
          <p:cNvPicPr>
            <a:picLocks noChangeAspect="1"/>
          </p:cNvPicPr>
          <p:nvPr/>
        </p:nvPicPr>
        <p:blipFill>
          <a:blip r:embed="rId3"/>
          <a:stretch>
            <a:fillRect/>
          </a:stretch>
        </p:blipFill>
        <p:spPr>
          <a:xfrm>
            <a:off x="7259918" y="874059"/>
            <a:ext cx="4322482" cy="4322482"/>
          </a:xfrm>
          <a:prstGeom prst="rect">
            <a:avLst/>
          </a:prstGeom>
        </p:spPr>
      </p:pic>
    </p:spTree>
    <p:extLst>
      <p:ext uri="{BB962C8B-B14F-4D97-AF65-F5344CB8AC3E}">
        <p14:creationId xmlns:p14="http://schemas.microsoft.com/office/powerpoint/2010/main" val="8789577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Using JavaScript Functions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3DDDC9DF-7803-C84E-9832-4AB19FA0A46E}"/>
              </a:ext>
            </a:extLst>
          </p:cNvPr>
          <p:cNvSpPr txBox="1"/>
          <p:nvPr/>
        </p:nvSpPr>
        <p:spPr>
          <a:xfrm>
            <a:off x="726142" y="1435100"/>
            <a:ext cx="4908176" cy="4308872"/>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US" sz="2800" dirty="0"/>
              <a:t>A JavaScript function is a block of code designed to perform a particular task.</a:t>
            </a:r>
          </a:p>
          <a:p>
            <a:pPr marL="457200" indent="-457200">
              <a:buFont typeface="Arial" panose="020B0604020202020204" pitchFamily="34" charset="0"/>
              <a:buChar char="•"/>
            </a:pPr>
            <a:r>
              <a:rPr lang="en-US" sz="2800" dirty="0"/>
              <a:t>A JavaScript function is executed when "something" invokes it (calls it).</a:t>
            </a:r>
          </a:p>
          <a:p>
            <a:pPr marL="457200" indent="-457200">
              <a:buFont typeface="Arial" panose="020B0604020202020204" pitchFamily="34" charset="0"/>
              <a:buChar char="•"/>
            </a:pPr>
            <a:r>
              <a:rPr lang="en-US" sz="2800" dirty="0"/>
              <a:t>Running JS in your browser console and places like </a:t>
            </a:r>
            <a:r>
              <a:rPr lang="en-US" sz="2800" dirty="0" err="1"/>
              <a:t>JSBin</a:t>
            </a:r>
            <a:r>
              <a:rPr lang="en-US" sz="2800" dirty="0"/>
              <a:t> and </a:t>
            </a:r>
            <a:r>
              <a:rPr lang="en-US" sz="2800" dirty="0" err="1"/>
              <a:t>Codepen</a:t>
            </a:r>
            <a:br>
              <a:rPr lang="en-US" sz="2800" dirty="0"/>
            </a:br>
            <a:endParaRPr lang="en-US" sz="28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2B7D0C78-4B7E-F848-A331-4ABCA5A82436}"/>
              </a:ext>
            </a:extLst>
          </p:cNvPr>
          <p:cNvPicPr>
            <a:picLocks noChangeAspect="1"/>
          </p:cNvPicPr>
          <p:nvPr/>
        </p:nvPicPr>
        <p:blipFill>
          <a:blip r:embed="rId3"/>
          <a:stretch>
            <a:fillRect/>
          </a:stretch>
        </p:blipFill>
        <p:spPr>
          <a:xfrm>
            <a:off x="6118412" y="5102806"/>
            <a:ext cx="4665476" cy="1324393"/>
          </a:xfrm>
          <a:prstGeom prst="rect">
            <a:avLst/>
          </a:prstGeom>
        </p:spPr>
      </p:pic>
      <p:pic>
        <p:nvPicPr>
          <p:cNvPr id="8" name="Picture 7">
            <a:extLst>
              <a:ext uri="{FF2B5EF4-FFF2-40B4-BE49-F238E27FC236}">
                <a16:creationId xmlns:a16="http://schemas.microsoft.com/office/drawing/2014/main" id="{8AF04617-E535-6343-AAD7-84361A215475}"/>
              </a:ext>
            </a:extLst>
          </p:cNvPr>
          <p:cNvPicPr>
            <a:picLocks noChangeAspect="1"/>
          </p:cNvPicPr>
          <p:nvPr/>
        </p:nvPicPr>
        <p:blipFill>
          <a:blip r:embed="rId4"/>
          <a:stretch>
            <a:fillRect/>
          </a:stretch>
        </p:blipFill>
        <p:spPr>
          <a:xfrm>
            <a:off x="5900598" y="1435100"/>
            <a:ext cx="5575300" cy="2463800"/>
          </a:xfrm>
          <a:prstGeom prst="rect">
            <a:avLst/>
          </a:prstGeom>
        </p:spPr>
      </p:pic>
      <p:pic>
        <p:nvPicPr>
          <p:cNvPr id="10" name="Picture 9">
            <a:extLst>
              <a:ext uri="{FF2B5EF4-FFF2-40B4-BE49-F238E27FC236}">
                <a16:creationId xmlns:a16="http://schemas.microsoft.com/office/drawing/2014/main" id="{18443862-C7B4-8946-8B0D-E712B4F8DC7F}"/>
              </a:ext>
            </a:extLst>
          </p:cNvPr>
          <p:cNvPicPr>
            <a:picLocks noChangeAspect="1"/>
          </p:cNvPicPr>
          <p:nvPr/>
        </p:nvPicPr>
        <p:blipFill>
          <a:blip r:embed="rId5"/>
          <a:stretch>
            <a:fillRect/>
          </a:stretch>
        </p:blipFill>
        <p:spPr>
          <a:xfrm>
            <a:off x="524017" y="5647765"/>
            <a:ext cx="4739013" cy="621273"/>
          </a:xfrm>
          <a:prstGeom prst="rect">
            <a:avLst/>
          </a:prstGeom>
        </p:spPr>
      </p:pic>
      <p:cxnSp>
        <p:nvCxnSpPr>
          <p:cNvPr id="12" name="Straight Arrow Connector 11">
            <a:extLst>
              <a:ext uri="{FF2B5EF4-FFF2-40B4-BE49-F238E27FC236}">
                <a16:creationId xmlns:a16="http://schemas.microsoft.com/office/drawing/2014/main" id="{C24A7404-37D2-194E-BFBC-BB404BDD7891}"/>
              </a:ext>
            </a:extLst>
          </p:cNvPr>
          <p:cNvCxnSpPr>
            <a:cxnSpLocks/>
            <a:stCxn id="10" idx="3"/>
          </p:cNvCxnSpPr>
          <p:nvPr/>
        </p:nvCxnSpPr>
        <p:spPr>
          <a:xfrm flipV="1">
            <a:off x="5263030" y="3981752"/>
            <a:ext cx="977573" cy="1976650"/>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753258-9359-8F41-8AE0-778BBA7AF360}"/>
              </a:ext>
            </a:extLst>
          </p:cNvPr>
          <p:cNvCxnSpPr>
            <a:cxnSpLocks/>
            <a:endCxn id="5" idx="0"/>
          </p:cNvCxnSpPr>
          <p:nvPr/>
        </p:nvCxnSpPr>
        <p:spPr>
          <a:xfrm>
            <a:off x="8323730" y="4114800"/>
            <a:ext cx="127420" cy="988006"/>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5967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4140200" cy="553998"/>
          </a:xfrm>
        </p:spPr>
        <p:txBody>
          <a:bodyPr/>
          <a:lstStyle/>
          <a:p>
            <a:r>
              <a:rPr lang="en-US" dirty="0"/>
              <a:t>Presenter’s Name</a:t>
            </a:r>
          </a:p>
        </p:txBody>
      </p:sp>
      <p:sp>
        <p:nvSpPr>
          <p:cNvPr id="5" name="Text Placeholder 4"/>
          <p:cNvSpPr>
            <a:spLocks noGrp="1"/>
          </p:cNvSpPr>
          <p:nvPr>
            <p:ph type="body" sz="quarter" idx="12"/>
          </p:nvPr>
        </p:nvSpPr>
        <p:spPr>
          <a:xfrm>
            <a:off x="584199" y="3962400"/>
            <a:ext cx="6804153" cy="677108"/>
          </a:xfrm>
        </p:spPr>
        <p:txBody>
          <a:bodyPr/>
          <a:lstStyle/>
          <a:p>
            <a:r>
              <a:rPr lang="en-US" dirty="0"/>
              <a:t>Title goes here</a:t>
            </a:r>
          </a:p>
          <a:p>
            <a:endParaRPr lang="en-US" dirty="0"/>
          </a:p>
        </p:txBody>
      </p:sp>
    </p:spTree>
    <p:extLst>
      <p:ext uri="{BB962C8B-B14F-4D97-AF65-F5344CB8AC3E}">
        <p14:creationId xmlns:p14="http://schemas.microsoft.com/office/powerpoint/2010/main" val="213034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E069-3C0C-F849-A4B4-FF626342D439}"/>
              </a:ext>
            </a:extLst>
          </p:cNvPr>
          <p:cNvSpPr>
            <a:spLocks noGrp="1"/>
          </p:cNvSpPr>
          <p:nvPr>
            <p:ph type="title"/>
          </p:nvPr>
        </p:nvSpPr>
        <p:spPr/>
        <p:txBody>
          <a:bodyPr/>
          <a:lstStyle/>
          <a:p>
            <a:r>
              <a:rPr lang="en-US" dirty="0"/>
              <a:t>The Document Object Model</a:t>
            </a:r>
          </a:p>
        </p:txBody>
      </p:sp>
      <p:sp>
        <p:nvSpPr>
          <p:cNvPr id="3" name="Content Placeholder 2">
            <a:extLst>
              <a:ext uri="{FF2B5EF4-FFF2-40B4-BE49-F238E27FC236}">
                <a16:creationId xmlns:a16="http://schemas.microsoft.com/office/drawing/2014/main" id="{2317C5B9-BDFD-2040-8AFA-45602C5510DD}"/>
              </a:ext>
            </a:extLst>
          </p:cNvPr>
          <p:cNvSpPr>
            <a:spLocks noGrp="1"/>
          </p:cNvSpPr>
          <p:nvPr>
            <p:ph sz="quarter" idx="10"/>
          </p:nvPr>
        </p:nvSpPr>
        <p:spPr>
          <a:xfrm>
            <a:off x="584200" y="1435100"/>
            <a:ext cx="5883835" cy="1465016"/>
          </a:xfrm>
        </p:spPr>
        <p:txBody>
          <a:bodyPr/>
          <a:lstStyle/>
          <a:p>
            <a:r>
              <a:rPr lang="en-US" dirty="0"/>
              <a:t>DOM vs Source Code?</a:t>
            </a:r>
          </a:p>
          <a:p>
            <a:r>
              <a:rPr lang="en-US" dirty="0"/>
              <a:t>JavaScript to manipulate the DOM</a:t>
            </a:r>
          </a:p>
          <a:p>
            <a:r>
              <a:rPr lang="en-US" dirty="0"/>
              <a:t>DOM makes dynamic pages possible</a:t>
            </a:r>
          </a:p>
        </p:txBody>
      </p:sp>
      <p:pic>
        <p:nvPicPr>
          <p:cNvPr id="5" name="Picture 4">
            <a:extLst>
              <a:ext uri="{FF2B5EF4-FFF2-40B4-BE49-F238E27FC236}">
                <a16:creationId xmlns:a16="http://schemas.microsoft.com/office/drawing/2014/main" id="{E1B706A0-7E1C-C34A-9737-85AEA1A4BD62}"/>
              </a:ext>
            </a:extLst>
          </p:cNvPr>
          <p:cNvPicPr>
            <a:picLocks noChangeAspect="1"/>
          </p:cNvPicPr>
          <p:nvPr/>
        </p:nvPicPr>
        <p:blipFill>
          <a:blip r:embed="rId3"/>
          <a:stretch>
            <a:fillRect/>
          </a:stretch>
        </p:blipFill>
        <p:spPr>
          <a:xfrm>
            <a:off x="6443109" y="734199"/>
            <a:ext cx="4734414" cy="4900119"/>
          </a:xfrm>
          <a:prstGeom prst="rect">
            <a:avLst/>
          </a:prstGeom>
        </p:spPr>
      </p:pic>
    </p:spTree>
    <p:extLst>
      <p:ext uri="{BB962C8B-B14F-4D97-AF65-F5344CB8AC3E}">
        <p14:creationId xmlns:p14="http://schemas.microsoft.com/office/powerpoint/2010/main" val="42223748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Using jQuery and APIs</a:t>
            </a:r>
          </a:p>
        </p:txBody>
      </p:sp>
    </p:spTree>
    <p:extLst>
      <p:ext uri="{BB962C8B-B14F-4D97-AF65-F5344CB8AC3E}">
        <p14:creationId xmlns:p14="http://schemas.microsoft.com/office/powerpoint/2010/main" val="10974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jQuery/API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2868478"/>
          </a:xfrm>
        </p:spPr>
        <p:txBody>
          <a:bodyPr/>
          <a:lstStyle/>
          <a:p>
            <a:r>
              <a:rPr lang="en-US" dirty="0"/>
              <a:t>Introduction to jQuery and APIs</a:t>
            </a:r>
          </a:p>
          <a:p>
            <a:r>
              <a:rPr lang="en-US" dirty="0"/>
              <a:t>Using jQuery to access APIs</a:t>
            </a:r>
          </a:p>
          <a:p>
            <a:r>
              <a:rPr lang="en-US" dirty="0"/>
              <a:t>Combining HTML and jQuery</a:t>
            </a:r>
          </a:p>
          <a:p>
            <a:r>
              <a:rPr lang="en-US" dirty="0"/>
              <a:t>Creating a </a:t>
            </a:r>
            <a:r>
              <a:rPr lang="en-US" dirty="0" err="1"/>
              <a:t>Pokedex</a:t>
            </a:r>
            <a:endParaRPr lang="en-US" dirty="0"/>
          </a:p>
          <a:p>
            <a:pPr lvl="1"/>
            <a:endParaRPr lang="en-US" dirty="0"/>
          </a:p>
          <a:p>
            <a:endParaRPr lang="en-US" dirty="0"/>
          </a:p>
        </p:txBody>
      </p:sp>
    </p:spTree>
    <p:extLst>
      <p:ext uri="{BB962C8B-B14F-4D97-AF65-F5344CB8AC3E}">
        <p14:creationId xmlns:p14="http://schemas.microsoft.com/office/powerpoint/2010/main" val="8468020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jQuery in a Nutshell</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2499146"/>
          </a:xfrm>
        </p:spPr>
        <p:txBody>
          <a:bodyPr/>
          <a:lstStyle/>
          <a:p>
            <a:pPr lvl="1"/>
            <a:r>
              <a:rPr lang="en-US" sz="2800" dirty="0"/>
              <a:t>Making sure jQuery is in your &lt;head&gt;</a:t>
            </a:r>
          </a:p>
          <a:p>
            <a:pPr lvl="1"/>
            <a:r>
              <a:rPr lang="en-US" sz="2800" dirty="0"/>
              <a:t>Basic Usage</a:t>
            </a:r>
          </a:p>
          <a:p>
            <a:pPr lvl="1"/>
            <a:endParaRPr lang="en-US" sz="2800" dirty="0"/>
          </a:p>
          <a:p>
            <a:pPr lvl="1"/>
            <a:endParaRPr lang="en-US" sz="2800" dirty="0"/>
          </a:p>
          <a:p>
            <a:endParaRPr lang="en-US" dirty="0"/>
          </a:p>
        </p:txBody>
      </p:sp>
    </p:spTree>
    <p:extLst>
      <p:ext uri="{BB962C8B-B14F-4D97-AF65-F5344CB8AC3E}">
        <p14:creationId xmlns:p14="http://schemas.microsoft.com/office/powerpoint/2010/main" val="35476376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Capstone Project</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12137140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Capstone Project</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11084656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Capstone Project</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35907885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a:t>Capstone project</a:t>
            </a:r>
          </a:p>
        </p:txBody>
      </p:sp>
    </p:spTree>
    <p:extLst>
      <p:ext uri="{BB962C8B-B14F-4D97-AF65-F5344CB8AC3E}">
        <p14:creationId xmlns:p14="http://schemas.microsoft.com/office/powerpoint/2010/main" val="80523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Capstone Project</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4338627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4200" y="2019300"/>
            <a:ext cx="11018520" cy="2215991"/>
          </a:xfrm>
        </p:spPr>
        <p:txBody>
          <a:bodyPr/>
          <a:lstStyle/>
          <a:p>
            <a:pPr algn="ctr"/>
            <a:r>
              <a:rPr lang="en-US" dirty="0"/>
              <a:t>Share your portfolio sites!</a:t>
            </a:r>
            <a:br>
              <a:rPr lang="en-US" dirty="0"/>
            </a:br>
            <a:br>
              <a:rPr lang="en-US" dirty="0"/>
            </a:br>
            <a:br>
              <a:rPr lang="en-US" dirty="0"/>
            </a:br>
            <a:r>
              <a:rPr lang="en-US" dirty="0"/>
              <a:t>Questions?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26914887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Agenda</a:t>
            </a:r>
          </a:p>
        </p:txBody>
      </p:sp>
      <p:graphicFrame>
        <p:nvGraphicFramePr>
          <p:cNvPr id="7" name="Table 6">
            <a:extLst>
              <a:ext uri="{FF2B5EF4-FFF2-40B4-BE49-F238E27FC236}">
                <a16:creationId xmlns:a16="http://schemas.microsoft.com/office/drawing/2014/main" id="{2F3428CD-5A84-4254-AFF0-43ED61FA1CD8}"/>
              </a:ext>
            </a:extLst>
          </p:cNvPr>
          <p:cNvGraphicFramePr>
            <a:graphicFrameLocks noGrp="1"/>
          </p:cNvGraphicFramePr>
          <p:nvPr>
            <p:extLst>
              <p:ext uri="{D42A27DB-BD31-4B8C-83A1-F6EECF244321}">
                <p14:modId xmlns:p14="http://schemas.microsoft.com/office/powerpoint/2010/main" val="3602705045"/>
              </p:ext>
            </p:extLst>
          </p:nvPr>
        </p:nvGraphicFramePr>
        <p:xfrm>
          <a:off x="2447180" y="1804803"/>
          <a:ext cx="7908789" cy="3413760"/>
        </p:xfrm>
        <a:graphic>
          <a:graphicData uri="http://schemas.openxmlformats.org/drawingml/2006/table">
            <a:tbl>
              <a:tblPr/>
              <a:tblGrid>
                <a:gridCol w="1997174">
                  <a:extLst>
                    <a:ext uri="{9D8B030D-6E8A-4147-A177-3AD203B41FA5}">
                      <a16:colId xmlns:a16="http://schemas.microsoft.com/office/drawing/2014/main" val="3651171279"/>
                    </a:ext>
                  </a:extLst>
                </a:gridCol>
                <a:gridCol w="5911615">
                  <a:extLst>
                    <a:ext uri="{9D8B030D-6E8A-4147-A177-3AD203B41FA5}">
                      <a16:colId xmlns:a16="http://schemas.microsoft.com/office/drawing/2014/main" val="1805750929"/>
                    </a:ext>
                  </a:extLst>
                </a:gridCol>
              </a:tblGrid>
              <a:tr h="0">
                <a:tc>
                  <a:txBody>
                    <a:bodyPr/>
                    <a:lstStyle/>
                    <a:p>
                      <a:pPr fontAlgn="t"/>
                      <a:r>
                        <a:rPr lang="en-US" sz="1600" b="0" dirty="0">
                          <a:solidFill>
                            <a:srgbClr val="5F5F5F"/>
                          </a:solidFill>
                          <a:effectLst/>
                          <a:latin typeface="Segoe UI" panose="020B0502040204020203" pitchFamily="34" charset="0"/>
                        </a:rPr>
                        <a:t>10:00 am</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Introduction to Web Development Keynote</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83007522"/>
                  </a:ext>
                </a:extLst>
              </a:tr>
              <a:tr h="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10:30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1. HTML: Programming the Web</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52293433"/>
                  </a:ext>
                </a:extLst>
              </a:tr>
              <a:tr h="0">
                <a:tc>
                  <a:txBody>
                    <a:bodyPr/>
                    <a:lstStyle/>
                    <a:p>
                      <a:pPr fontAlgn="t"/>
                      <a:r>
                        <a:rPr lang="en-US" sz="1600" b="0" dirty="0">
                          <a:solidFill>
                            <a:srgbClr val="5F5F5F"/>
                          </a:solidFill>
                          <a:effectLst/>
                          <a:latin typeface="Segoe UI" panose="020B0502040204020203" pitchFamily="34" charset="0"/>
                        </a:rPr>
                        <a:t>11:00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2.: CSS: Selectors, Styling, and Display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942777839"/>
                  </a:ext>
                </a:extLst>
              </a:tr>
              <a:tr h="0">
                <a:tc>
                  <a:txBody>
                    <a:bodyPr/>
                    <a:lstStyle/>
                    <a:p>
                      <a:pPr fontAlgn="t"/>
                      <a:r>
                        <a:rPr lang="en-US" sz="1600" b="0" dirty="0">
                          <a:solidFill>
                            <a:srgbClr val="5F5F5F"/>
                          </a:solidFill>
                          <a:effectLst/>
                          <a:latin typeface="Segoe UI" panose="020B0502040204020203" pitchFamily="34" charset="0"/>
                        </a:rPr>
                        <a:t>12:00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Lunch + Survey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056910910"/>
                  </a:ext>
                </a:extLst>
              </a:tr>
              <a:tr h="0">
                <a:tc>
                  <a:txBody>
                    <a:bodyPr/>
                    <a:lstStyle/>
                    <a:p>
                      <a:pPr fontAlgn="t"/>
                      <a:r>
                        <a:rPr lang="en-US" sz="1600" b="0" dirty="0">
                          <a:solidFill>
                            <a:srgbClr val="5F5F5F"/>
                          </a:solidFill>
                          <a:effectLst/>
                          <a:latin typeface="Segoe UI" panose="020B0502040204020203" pitchFamily="34" charset="0"/>
                        </a:rPr>
                        <a:t>12:30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3. JavaScript</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460065548"/>
                  </a:ext>
                </a:extLst>
              </a:tr>
              <a:tr h="0">
                <a:tc>
                  <a:txBody>
                    <a:bodyPr/>
                    <a:lstStyle/>
                    <a:p>
                      <a:pPr fontAlgn="t"/>
                      <a:r>
                        <a:rPr lang="en-US" sz="1600" b="0" dirty="0">
                          <a:solidFill>
                            <a:srgbClr val="5F5F5F"/>
                          </a:solidFill>
                          <a:effectLst/>
                          <a:latin typeface="Segoe UI" panose="020B0502040204020203" pitchFamily="34" charset="0"/>
                        </a:rPr>
                        <a:t>1:00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4. jQuery + APIs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766619942"/>
                  </a:ext>
                </a:extLst>
              </a:tr>
              <a:tr h="0">
                <a:tc>
                  <a:txBody>
                    <a:bodyPr/>
                    <a:lstStyle/>
                    <a:p>
                      <a:pPr fontAlgn="t"/>
                      <a:r>
                        <a:rPr lang="en-US" sz="1600" b="0" dirty="0">
                          <a:solidFill>
                            <a:srgbClr val="5F5F5F"/>
                          </a:solidFill>
                          <a:effectLst/>
                          <a:latin typeface="Segoe UI" panose="020B0502040204020203" pitchFamily="34" charset="0"/>
                        </a:rPr>
                        <a:t>1:30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5. Capstone Project + Deployment with Azure</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359488909"/>
                  </a:ext>
                </a:extLst>
              </a:tr>
              <a:tr h="242522">
                <a:tc>
                  <a:txBody>
                    <a:bodyPr/>
                    <a:lstStyle/>
                    <a:p>
                      <a:pPr fontAlgn="t"/>
                      <a:r>
                        <a:rPr lang="en-US" sz="1600" b="0">
                          <a:solidFill>
                            <a:srgbClr val="5F5F5F"/>
                          </a:solidFill>
                          <a:effectLst/>
                          <a:latin typeface="Segoe UI" panose="020B0502040204020203" pitchFamily="34" charset="0"/>
                        </a:rPr>
                        <a:t>3:45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Wrap Up and Next Steps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136703190"/>
                  </a:ext>
                </a:extLst>
              </a:tr>
            </a:tbl>
          </a:graphicData>
        </a:graphic>
      </p:graphicFrame>
    </p:spTree>
    <p:extLst>
      <p:ext uri="{BB962C8B-B14F-4D97-AF65-F5344CB8AC3E}">
        <p14:creationId xmlns:p14="http://schemas.microsoft.com/office/powerpoint/2010/main" val="35294095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145F-0A6D-7A4D-8850-93D0332A96E6}"/>
              </a:ext>
            </a:extLst>
          </p:cNvPr>
          <p:cNvSpPr>
            <a:spLocks noGrp="1"/>
          </p:cNvSpPr>
          <p:nvPr>
            <p:ph type="title"/>
          </p:nvPr>
        </p:nvSpPr>
        <p:spPr>
          <a:xfrm>
            <a:off x="584200" y="3429000"/>
            <a:ext cx="10133106" cy="553998"/>
          </a:xfrm>
        </p:spPr>
        <p:txBody>
          <a:bodyPr/>
          <a:lstStyle/>
          <a:p>
            <a:r>
              <a:rPr lang="en-US" dirty="0"/>
              <a:t>Additional Learning Resources and Next Steps</a:t>
            </a:r>
          </a:p>
        </p:txBody>
      </p:sp>
    </p:spTree>
    <p:extLst>
      <p:ext uri="{BB962C8B-B14F-4D97-AF65-F5344CB8AC3E}">
        <p14:creationId xmlns:p14="http://schemas.microsoft.com/office/powerpoint/2010/main" val="235406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Free Azure for your next experiment…</a:t>
            </a:r>
          </a:p>
        </p:txBody>
      </p:sp>
      <p:pic>
        <p:nvPicPr>
          <p:cNvPr id="4098" name="Picture 2">
            <a:extLst>
              <a:ext uri="{FF2B5EF4-FFF2-40B4-BE49-F238E27FC236}">
                <a16:creationId xmlns:a16="http://schemas.microsoft.com/office/drawing/2014/main" id="{CD09C2D0-D752-4926-9781-6E77F81B216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19375" y="1371600"/>
            <a:ext cx="695325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FCF584-FF38-4647-8AD6-EBC5163B0568}"/>
              </a:ext>
            </a:extLst>
          </p:cNvPr>
          <p:cNvSpPr/>
          <p:nvPr/>
        </p:nvSpPr>
        <p:spPr>
          <a:xfrm>
            <a:off x="2961722" y="5651364"/>
            <a:ext cx="8468279" cy="1498872"/>
          </a:xfrm>
          <a:prstGeom prst="rect">
            <a:avLst/>
          </a:prstGeom>
        </p:spPr>
        <p:txBody>
          <a:bodyPr wrap="square">
            <a:spAutoFit/>
          </a:bodyPr>
          <a:lstStyle/>
          <a:p>
            <a:pPr lvl="0">
              <a:lnSpc>
                <a:spcPct val="90000"/>
              </a:lnSpc>
              <a:spcAft>
                <a:spcPts val="333"/>
              </a:spcAft>
              <a:defRPr/>
            </a:pPr>
            <a:r>
              <a:rPr lang="en-US" sz="3200">
                <a:hlinkClick r:id="rId4"/>
              </a:rPr>
              <a:t>azure.microsoft.com/free/</a:t>
            </a:r>
            <a:endParaRPr lang="en-US" sz="3200"/>
          </a:p>
          <a:p>
            <a:pPr>
              <a:lnSpc>
                <a:spcPct val="90000"/>
              </a:lnSpc>
              <a:spcAft>
                <a:spcPts val="333"/>
              </a:spcAft>
              <a:defRPr/>
            </a:pPr>
            <a:r>
              <a:rPr lang="en-US" sz="3200">
                <a:hlinkClick r:id="rId5"/>
              </a:rPr>
              <a:t>azure.microsoft.com/free/students/</a:t>
            </a:r>
            <a:endParaRPr lang="en-US" sz="3200"/>
          </a:p>
          <a:p>
            <a:pPr lvl="0">
              <a:lnSpc>
                <a:spcPct val="90000"/>
              </a:lnSpc>
              <a:spcAft>
                <a:spcPts val="333"/>
              </a:spcAft>
              <a:defRPr/>
            </a:pPr>
            <a:endParaRPr lang="en-US" sz="3200"/>
          </a:p>
        </p:txBody>
      </p:sp>
    </p:spTree>
    <p:extLst>
      <p:ext uri="{BB962C8B-B14F-4D97-AF65-F5344CB8AC3E}">
        <p14:creationId xmlns:p14="http://schemas.microsoft.com/office/powerpoint/2010/main" val="18112708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en-US" dirty="0"/>
              <a:t>Further Learning in Web Development on Azure…</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040662"/>
            <a:ext cx="11018838" cy="6266331"/>
          </a:xfrm>
        </p:spPr>
        <p:txBody>
          <a:bodyPr/>
          <a:lstStyle/>
          <a:p>
            <a:pPr>
              <a:spcBef>
                <a:spcPts val="0"/>
              </a:spcBef>
              <a:spcAft>
                <a:spcPts val="1200"/>
              </a:spcAft>
            </a:pPr>
            <a:r>
              <a:rPr lang="en-US" sz="3200" dirty="0"/>
              <a:t>Microsoft Learn has free learning in a cloud sandbox:</a:t>
            </a:r>
          </a:p>
          <a:p>
            <a:r>
              <a:rPr lang="en-US" b="1" dirty="0"/>
              <a:t>Azure Fundamentals </a:t>
            </a:r>
            <a:r>
              <a:rPr lang="en-US" dirty="0"/>
              <a:t>- https://</a:t>
            </a:r>
            <a:r>
              <a:rPr lang="en-US" dirty="0" err="1"/>
              <a:t>docs.microsoft.com</a:t>
            </a:r>
            <a:r>
              <a:rPr lang="en-US" dirty="0"/>
              <a:t>/</a:t>
            </a:r>
            <a:r>
              <a:rPr lang="en-US" dirty="0" err="1"/>
              <a:t>en</a:t>
            </a:r>
            <a:r>
              <a:rPr lang="en-US" dirty="0"/>
              <a:t>-us/learn/paths/azure-fundamentals/ </a:t>
            </a:r>
          </a:p>
          <a:p>
            <a:r>
              <a:rPr lang="en-US" b="1" dirty="0"/>
              <a:t>Deploy a Website with Azure Virtual Machines </a:t>
            </a:r>
            <a:r>
              <a:rPr lang="en-US" dirty="0"/>
              <a:t>- https://</a:t>
            </a:r>
            <a:r>
              <a:rPr lang="en-US" dirty="0" err="1"/>
              <a:t>docs.microsoft.com</a:t>
            </a:r>
            <a:r>
              <a:rPr lang="en-US" dirty="0"/>
              <a:t>/</a:t>
            </a:r>
            <a:r>
              <a:rPr lang="en-US" dirty="0" err="1"/>
              <a:t>en</a:t>
            </a:r>
            <a:r>
              <a:rPr lang="en-US" dirty="0"/>
              <a:t>-us/learn/paths/deploy-a-website-with-azure-virtual-machines/) </a:t>
            </a:r>
          </a:p>
          <a:p>
            <a:r>
              <a:rPr lang="en-US" b="1" dirty="0"/>
              <a:t>C#: First Steps </a:t>
            </a:r>
            <a:r>
              <a:rPr lang="en-US" dirty="0"/>
              <a:t>- https://</a:t>
            </a:r>
            <a:r>
              <a:rPr lang="en-US" dirty="0" err="1"/>
              <a:t>docs.microsoft.com</a:t>
            </a:r>
            <a:r>
              <a:rPr lang="en-US" dirty="0"/>
              <a:t>/</a:t>
            </a:r>
            <a:r>
              <a:rPr lang="en-US" dirty="0" err="1"/>
              <a:t>en</a:t>
            </a:r>
            <a:r>
              <a:rPr lang="en-US" dirty="0"/>
              <a:t>-us/learn/paths/</a:t>
            </a:r>
            <a:r>
              <a:rPr lang="en-US" dirty="0" err="1"/>
              <a:t>csharp</a:t>
            </a:r>
            <a:r>
              <a:rPr lang="en-US" dirty="0"/>
              <a:t>-first-steps/</a:t>
            </a:r>
          </a:p>
          <a:p>
            <a:r>
              <a:rPr lang="en-US" b="1" dirty="0"/>
              <a:t>Deploy a website with Azure App Service </a:t>
            </a:r>
            <a:r>
              <a:rPr lang="en-US" dirty="0"/>
              <a:t>- https://</a:t>
            </a:r>
            <a:r>
              <a:rPr lang="en-US" dirty="0" err="1"/>
              <a:t>docs.microsoft.com</a:t>
            </a:r>
            <a:r>
              <a:rPr lang="en-US" dirty="0"/>
              <a:t>/</a:t>
            </a:r>
            <a:r>
              <a:rPr lang="en-US" dirty="0" err="1"/>
              <a:t>en</a:t>
            </a:r>
            <a:r>
              <a:rPr lang="en-US" dirty="0"/>
              <a:t>-us/learn/paths/deploy-a-website-with-azure-app-service/</a:t>
            </a:r>
          </a:p>
          <a:p>
            <a:pPr lvl="1">
              <a:spcBef>
                <a:spcPts val="0"/>
              </a:spcBef>
              <a:spcAft>
                <a:spcPts val="1200"/>
              </a:spcAft>
            </a:pPr>
            <a:r>
              <a:rPr lang="en-US" sz="2400" dirty="0">
                <a:hlinkClick r:id="rId3"/>
              </a:rPr>
              <a:t>/</a:t>
            </a:r>
            <a:endParaRPr lang="en-US" sz="2400" dirty="0"/>
          </a:p>
          <a:p>
            <a:pPr lvl="1"/>
            <a:endParaRPr lang="en-US" sz="2400" dirty="0"/>
          </a:p>
        </p:txBody>
      </p:sp>
    </p:spTree>
    <p:extLst>
      <p:ext uri="{BB962C8B-B14F-4D97-AF65-F5344CB8AC3E}">
        <p14:creationId xmlns:p14="http://schemas.microsoft.com/office/powerpoint/2010/main" val="17854135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a:xfrm>
            <a:off x="588263" y="457200"/>
            <a:ext cx="11018520" cy="1107996"/>
          </a:xfrm>
        </p:spPr>
        <p:txBody>
          <a:bodyPr/>
          <a:lstStyle/>
          <a:p>
            <a:r>
              <a:rPr lang="en-US" dirty="0"/>
              <a:t>Role-based Microsoft certs for </a:t>
            </a:r>
            <a:br>
              <a:rPr lang="en-US" dirty="0"/>
            </a:br>
            <a:r>
              <a:rPr lang="en-US" dirty="0"/>
              <a:t>development:</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468398"/>
            <a:ext cx="6557579" cy="3865674"/>
          </a:xfrm>
        </p:spPr>
        <p:txBody>
          <a:bodyPr/>
          <a:lstStyle/>
          <a:p>
            <a:pPr marL="0" indent="0">
              <a:buNone/>
            </a:pPr>
            <a:endParaRPr lang="en-US" sz="3200" dirty="0">
              <a:hlinkClick r:id="rId3"/>
            </a:endParaRPr>
          </a:p>
          <a:p>
            <a:r>
              <a:rPr lang="en-US" dirty="0">
                <a:hlinkClick r:id="rId4"/>
              </a:rPr>
              <a:t>Microsoft Certified Solutions Associate</a:t>
            </a:r>
            <a:endParaRPr lang="en-US" sz="3200" dirty="0">
              <a:hlinkClick r:id="rId3"/>
            </a:endParaRPr>
          </a:p>
          <a:p>
            <a:r>
              <a:rPr lang="en-US" u="sng" dirty="0">
                <a:hlinkClick r:id="rId5"/>
              </a:rPr>
              <a:t>Microsoft Certified Solutions Developer (MCSD)</a:t>
            </a:r>
            <a:r>
              <a:rPr lang="en-US" dirty="0"/>
              <a:t> </a:t>
            </a:r>
          </a:p>
          <a:p>
            <a:r>
              <a:rPr lang="en-US" dirty="0">
                <a:hlinkClick r:id="rId6"/>
              </a:rPr>
              <a:t>Microsoft Certified: Azure Developer Associate</a:t>
            </a:r>
            <a:endParaRPr lang="en-US" sz="3200" dirty="0"/>
          </a:p>
          <a:p>
            <a:r>
              <a:rPr lang="en-US" dirty="0">
                <a:hlinkClick r:id="rId7"/>
              </a:rPr>
              <a:t>Azure Fundamentals</a:t>
            </a:r>
            <a:endParaRPr lang="en-US" dirty="0"/>
          </a:p>
          <a:p>
            <a:pPr marL="228600" lvl="1" indent="0">
              <a:buNone/>
            </a:pPr>
            <a:endParaRPr lang="en-US" sz="2400" dirty="0"/>
          </a:p>
        </p:txBody>
      </p:sp>
      <p:pic>
        <p:nvPicPr>
          <p:cNvPr id="5" name="Picture Placeholder 7" descr="A screen shot of a computer&#10;&#10;Description automatically generated">
            <a:extLst>
              <a:ext uri="{FF2B5EF4-FFF2-40B4-BE49-F238E27FC236}">
                <a16:creationId xmlns:a16="http://schemas.microsoft.com/office/drawing/2014/main" id="{04159FAE-9199-42FA-8336-F1352B1658A8}"/>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6800193" y="0"/>
            <a:ext cx="6858000" cy="6858000"/>
          </a:xfrm>
          <a:prstGeom prst="rect">
            <a:avLst/>
          </a:prstGeom>
        </p:spPr>
      </p:pic>
    </p:spTree>
    <p:extLst>
      <p:ext uri="{BB962C8B-B14F-4D97-AF65-F5344CB8AC3E}">
        <p14:creationId xmlns:p14="http://schemas.microsoft.com/office/powerpoint/2010/main" val="260850503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13043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2DDB4AC-3E1C-4FA1-85F7-AD6C02BBC114}"/>
              </a:ext>
            </a:extLst>
          </p:cNvPr>
          <p:cNvSpPr txBox="1">
            <a:spLocks noChangeArrowheads="1"/>
          </p:cNvSpPr>
          <p:nvPr/>
        </p:nvSpPr>
        <p:spPr bwMode="blackWhite">
          <a:xfrm>
            <a:off x="350837" y="5554662"/>
            <a:ext cx="11704320" cy="1107996"/>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endParaRPr lang="en-US" sz="1000" baseline="0" dirty="0">
              <a:cs typeface="Segoe UI" pitchFamily="34" charset="0"/>
            </a:endParaRPr>
          </a:p>
          <a:p>
            <a:pPr defTabSz="932290" eaLnBrk="0" hangingPunct="0"/>
            <a:r>
              <a:rPr lang="en-US" sz="1000" baseline="0" dirty="0">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spTree>
    <p:extLst>
      <p:ext uri="{BB962C8B-B14F-4D97-AF65-F5344CB8AC3E}">
        <p14:creationId xmlns:p14="http://schemas.microsoft.com/office/powerpoint/2010/main" val="423637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a:t>Capstone project</a:t>
            </a:r>
          </a:p>
        </p:txBody>
      </p:sp>
    </p:spTree>
    <p:extLst>
      <p:ext uri="{BB962C8B-B14F-4D97-AF65-F5344CB8AC3E}">
        <p14:creationId xmlns:p14="http://schemas.microsoft.com/office/powerpoint/2010/main" val="118964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04704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6666-79F7-DC45-BFCA-BCAAD90525CC}"/>
              </a:ext>
            </a:extLst>
          </p:cNvPr>
          <p:cNvSpPr>
            <a:spLocks noGrp="1"/>
          </p:cNvSpPr>
          <p:nvPr>
            <p:ph type="title"/>
          </p:nvPr>
        </p:nvSpPr>
        <p:spPr/>
        <p:txBody>
          <a:bodyPr/>
          <a:lstStyle/>
          <a:p>
            <a:r>
              <a:rPr lang="en-US" dirty="0"/>
              <a:t>Notes on Learning how to Learn</a:t>
            </a:r>
          </a:p>
        </p:txBody>
      </p:sp>
      <p:sp>
        <p:nvSpPr>
          <p:cNvPr id="3" name="Content Placeholder 2">
            <a:extLst>
              <a:ext uri="{FF2B5EF4-FFF2-40B4-BE49-F238E27FC236}">
                <a16:creationId xmlns:a16="http://schemas.microsoft.com/office/drawing/2014/main" id="{AE18933A-932E-E741-80DC-71D822B03131}"/>
              </a:ext>
            </a:extLst>
          </p:cNvPr>
          <p:cNvSpPr>
            <a:spLocks noGrp="1"/>
          </p:cNvSpPr>
          <p:nvPr>
            <p:ph sz="quarter" idx="10"/>
          </p:nvPr>
        </p:nvSpPr>
        <p:spPr>
          <a:xfrm>
            <a:off x="584200" y="1435100"/>
            <a:ext cx="11018838" cy="3976473"/>
          </a:xfrm>
        </p:spPr>
        <p:txBody>
          <a:bodyPr/>
          <a:lstStyle/>
          <a:p>
            <a:r>
              <a:rPr lang="en-US" dirty="0"/>
              <a:t>The “Cycle of Learning”</a:t>
            </a:r>
          </a:p>
          <a:p>
            <a:pPr marL="514350" indent="-514350">
              <a:buFont typeface="+mj-lt"/>
              <a:buAutoNum type="arabicPeriod"/>
            </a:pPr>
            <a:r>
              <a:rPr lang="en-US" dirty="0"/>
              <a:t>Know why you are learning something.</a:t>
            </a:r>
          </a:p>
          <a:p>
            <a:pPr marL="514350" indent="-514350">
              <a:buFont typeface="+mj-lt"/>
              <a:buAutoNum type="arabicPeriod"/>
            </a:pPr>
            <a:r>
              <a:rPr lang="en-US" dirty="0"/>
              <a:t>Work in short highly active and focused periods.</a:t>
            </a:r>
          </a:p>
          <a:p>
            <a:pPr marL="514350" indent="-514350">
              <a:buFont typeface="+mj-lt"/>
              <a:buAutoNum type="arabicPeriod"/>
            </a:pPr>
            <a:r>
              <a:rPr lang="en-US" dirty="0"/>
              <a:t>Take a break</a:t>
            </a:r>
          </a:p>
          <a:p>
            <a:pPr marL="514350" indent="-514350">
              <a:buFont typeface="+mj-lt"/>
              <a:buAutoNum type="arabicPeriod"/>
            </a:pPr>
            <a:r>
              <a:rPr lang="en-US" dirty="0"/>
              <a:t>Review what just learned before starting something new.</a:t>
            </a:r>
          </a:p>
          <a:p>
            <a:pPr marL="742950" lvl="1" indent="-514350">
              <a:buFont typeface="+mj-lt"/>
              <a:buAutoNum type="arabicPeriod"/>
            </a:pPr>
            <a:r>
              <a:rPr lang="en-US" dirty="0"/>
              <a:t>Make connections</a:t>
            </a:r>
          </a:p>
          <a:p>
            <a:pPr marL="742950" lvl="1" indent="-514350">
              <a:buFont typeface="+mj-lt"/>
              <a:buAutoNum type="arabicPeriod"/>
            </a:pPr>
            <a:r>
              <a:rPr lang="en-US" dirty="0"/>
              <a:t>Write our experiences to our long term memory</a:t>
            </a:r>
          </a:p>
          <a:p>
            <a:pPr marL="742950" lvl="1" indent="-514350">
              <a:buFont typeface="+mj-lt"/>
              <a:buAutoNum type="arabicPeriod"/>
            </a:pPr>
            <a:endParaRPr lang="en-US" dirty="0"/>
          </a:p>
          <a:p>
            <a:pPr marL="228600" lvl="1" indent="0">
              <a:buNone/>
            </a:pPr>
            <a:endParaRPr lang="en-US" dirty="0"/>
          </a:p>
        </p:txBody>
      </p:sp>
      <p:sp>
        <p:nvSpPr>
          <p:cNvPr id="4" name="Rounded Rectangle 3">
            <a:extLst>
              <a:ext uri="{FF2B5EF4-FFF2-40B4-BE49-F238E27FC236}">
                <a16:creationId xmlns:a16="http://schemas.microsoft.com/office/drawing/2014/main" id="{07C3C2BA-D2EB-3F43-BABF-2C464E015C30}"/>
              </a:ext>
            </a:extLst>
          </p:cNvPr>
          <p:cNvSpPr/>
          <p:nvPr/>
        </p:nvSpPr>
        <p:spPr bwMode="auto">
          <a:xfrm>
            <a:off x="1303867" y="5232400"/>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6" name="Rounded Rectangle 5">
            <a:extLst>
              <a:ext uri="{FF2B5EF4-FFF2-40B4-BE49-F238E27FC236}">
                <a16:creationId xmlns:a16="http://schemas.microsoft.com/office/drawing/2014/main" id="{925D0613-E0D8-0B44-8328-C3A2F8ECD865}"/>
              </a:ext>
            </a:extLst>
          </p:cNvPr>
          <p:cNvSpPr/>
          <p:nvPr/>
        </p:nvSpPr>
        <p:spPr bwMode="auto">
          <a:xfrm>
            <a:off x="3770709" y="5232399"/>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7" name="Rounded Rectangle 6">
            <a:extLst>
              <a:ext uri="{FF2B5EF4-FFF2-40B4-BE49-F238E27FC236}">
                <a16:creationId xmlns:a16="http://schemas.microsoft.com/office/drawing/2014/main" id="{DD625E8E-8EEF-3C49-96E5-36D061B46F92}"/>
              </a:ext>
            </a:extLst>
          </p:cNvPr>
          <p:cNvSpPr/>
          <p:nvPr/>
        </p:nvSpPr>
        <p:spPr bwMode="auto">
          <a:xfrm>
            <a:off x="6237552" y="5232399"/>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9" name="Left-Right Arrow 8">
            <a:extLst>
              <a:ext uri="{FF2B5EF4-FFF2-40B4-BE49-F238E27FC236}">
                <a16:creationId xmlns:a16="http://schemas.microsoft.com/office/drawing/2014/main" id="{366D3071-6314-A34B-AF09-DF7E97C709D8}"/>
              </a:ext>
            </a:extLst>
          </p:cNvPr>
          <p:cNvSpPr/>
          <p:nvPr/>
        </p:nvSpPr>
        <p:spPr bwMode="auto">
          <a:xfrm>
            <a:off x="2884421"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Right Arrow 9">
            <a:extLst>
              <a:ext uri="{FF2B5EF4-FFF2-40B4-BE49-F238E27FC236}">
                <a16:creationId xmlns:a16="http://schemas.microsoft.com/office/drawing/2014/main" id="{9D153DE0-A6AD-934E-9E35-129DC7414102}"/>
              </a:ext>
            </a:extLst>
          </p:cNvPr>
          <p:cNvSpPr/>
          <p:nvPr/>
        </p:nvSpPr>
        <p:spPr bwMode="auto">
          <a:xfrm>
            <a:off x="5351264"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370295F7-BF0F-E640-AF4A-A1254453B6D0}"/>
              </a:ext>
            </a:extLst>
          </p:cNvPr>
          <p:cNvPicPr>
            <a:picLocks noChangeAspect="1"/>
          </p:cNvPicPr>
          <p:nvPr/>
        </p:nvPicPr>
        <p:blipFill>
          <a:blip r:embed="rId3"/>
          <a:stretch>
            <a:fillRect/>
          </a:stretch>
        </p:blipFill>
        <p:spPr>
          <a:xfrm>
            <a:off x="8704395" y="3962399"/>
            <a:ext cx="2728151" cy="2046113"/>
          </a:xfrm>
          <a:prstGeom prst="rect">
            <a:avLst/>
          </a:prstGeom>
        </p:spPr>
      </p:pic>
      <p:sp>
        <p:nvSpPr>
          <p:cNvPr id="13" name="Striped Right Arrow 12">
            <a:extLst>
              <a:ext uri="{FF2B5EF4-FFF2-40B4-BE49-F238E27FC236}">
                <a16:creationId xmlns:a16="http://schemas.microsoft.com/office/drawing/2014/main" id="{4D2F9369-2F42-D54E-91D1-D1BFE7AD7D36}"/>
              </a:ext>
            </a:extLst>
          </p:cNvPr>
          <p:cNvSpPr/>
          <p:nvPr/>
        </p:nvSpPr>
        <p:spPr bwMode="auto">
          <a:xfrm rot="20061974">
            <a:off x="7832717" y="5169056"/>
            <a:ext cx="792753" cy="545227"/>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659BC4E2-FF33-E14E-A5F5-3DA41086CC5F}"/>
              </a:ext>
            </a:extLst>
          </p:cNvPr>
          <p:cNvSpPr txBox="1"/>
          <p:nvPr/>
        </p:nvSpPr>
        <p:spPr>
          <a:xfrm>
            <a:off x="10068470" y="5556154"/>
            <a:ext cx="132080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Your Brain</a:t>
            </a:r>
          </a:p>
        </p:txBody>
      </p:sp>
    </p:spTree>
    <p:extLst>
      <p:ext uri="{BB962C8B-B14F-4D97-AF65-F5344CB8AC3E}">
        <p14:creationId xmlns:p14="http://schemas.microsoft.com/office/powerpoint/2010/main" val="5573682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Web Development Facts: 2020</a:t>
            </a:r>
          </a:p>
        </p:txBody>
      </p:sp>
      <p:sp>
        <p:nvSpPr>
          <p:cNvPr id="3" name="TextBox 2">
            <a:extLst>
              <a:ext uri="{FF2B5EF4-FFF2-40B4-BE49-F238E27FC236}">
                <a16:creationId xmlns:a16="http://schemas.microsoft.com/office/drawing/2014/main" id="{C2C01B1A-82F2-A64C-ADA5-57D19970C366}"/>
              </a:ext>
            </a:extLst>
          </p:cNvPr>
          <p:cNvSpPr txBox="1"/>
          <p:nvPr/>
        </p:nvSpPr>
        <p:spPr>
          <a:xfrm>
            <a:off x="842682" y="1595718"/>
            <a:ext cx="10291483" cy="4598951"/>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4,437,215,927 (1/5/2020) Internet Users around the world. (up from 3.42 billion in 2016)</a:t>
            </a:r>
          </a:p>
          <a:p>
            <a:pPr marL="342900" indent="-342900" algn="l">
              <a:buFont typeface="Arial" panose="020B0604020202020204" pitchFamily="34" charset="0"/>
              <a:buChar char="•"/>
            </a:pPr>
            <a:r>
              <a:rPr lang="en-US" dirty="0"/>
              <a:t>There are 326,474,013 people in the United States, and </a:t>
            </a:r>
            <a:r>
              <a:rPr lang="en-US" b="1" dirty="0"/>
              <a:t>nearly double that using the internet in China</a:t>
            </a:r>
            <a:r>
              <a:rPr lang="en-US" dirty="0"/>
              <a:t>, which has a population of 1,415,045,928.</a:t>
            </a:r>
          </a:p>
          <a:p>
            <a:pPr marL="342900" indent="-342900">
              <a:buFont typeface="Arial" panose="020B0604020202020204" pitchFamily="34" charset="0"/>
              <a:buChar char="•"/>
            </a:pPr>
            <a:r>
              <a:rPr lang="en-US" dirty="0"/>
              <a:t>How many websites are there in 2020? As of January 2020 there were over </a:t>
            </a:r>
            <a:r>
              <a:rPr lang="en-US" b="1" dirty="0"/>
              <a:t>1.74 billion websites</a:t>
            </a:r>
            <a:r>
              <a:rPr lang="en-US" dirty="0"/>
              <a:t> on the Internet. </a:t>
            </a:r>
            <a:r>
              <a:rPr lang="en-US" dirty="0" err="1"/>
              <a:t>info.cern.ch</a:t>
            </a:r>
            <a:r>
              <a:rPr lang="en-US" dirty="0"/>
              <a:t> was the first-ever website on the Internet, published on August 6, 1991</a:t>
            </a:r>
          </a:p>
          <a:p>
            <a:pPr marL="342900" indent="-342900">
              <a:buFont typeface="Arial" panose="020B0604020202020204" pitchFamily="34" charset="0"/>
              <a:buChar char="•"/>
            </a:pPr>
            <a:r>
              <a:rPr lang="en-US" dirty="0"/>
              <a:t> </a:t>
            </a:r>
            <a:r>
              <a:rPr lang="en-US" b="1" dirty="0"/>
              <a:t>Approximately 40% of the world’s population</a:t>
            </a:r>
            <a:r>
              <a:rPr lang="en-US" dirty="0"/>
              <a:t> had an internet connection in 2018. In 1995, it was less than 1%.</a:t>
            </a:r>
          </a:p>
          <a:p>
            <a:pPr marL="342900" indent="-342900">
              <a:buFont typeface="Arial" panose="020B0604020202020204" pitchFamily="34" charset="0"/>
              <a:buChar char="•"/>
            </a:pPr>
            <a:r>
              <a:rPr lang="en-US" dirty="0"/>
              <a:t> In Asia, China reigns supreme when it comes to having the most active internet users. With </a:t>
            </a:r>
            <a:r>
              <a:rPr lang="en-US" b="1" dirty="0"/>
              <a:t>818,934,000 users</a:t>
            </a:r>
            <a:r>
              <a:rPr lang="en-US" dirty="0"/>
              <a:t>, the next closest countries include the United States with 320,059,368, Russia with 109,552,842, and Latin America/Caribbean with 18,526,199 users.</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r>
              <a:rPr lang="en-US" sz="2000" b="1" dirty="0">
                <a:gradFill>
                  <a:gsLst>
                    <a:gs pos="2917">
                      <a:schemeClr val="tx1"/>
                    </a:gs>
                    <a:gs pos="30000">
                      <a:schemeClr val="tx1"/>
                    </a:gs>
                  </a:gsLst>
                  <a:lin ang="5400000" scaled="0"/>
                </a:gradFill>
              </a:rPr>
              <a:t>Takeaway: </a:t>
            </a:r>
            <a:r>
              <a:rPr lang="en-US" sz="2000" dirty="0">
                <a:gradFill>
                  <a:gsLst>
                    <a:gs pos="2917">
                      <a:schemeClr val="tx1"/>
                    </a:gs>
                    <a:gs pos="30000">
                      <a:schemeClr val="tx1"/>
                    </a:gs>
                  </a:gsLst>
                  <a:lin ang="5400000" scaled="0"/>
                </a:gradFill>
              </a:rPr>
              <a:t>The Web is a thriving place, and web developers are needed.</a:t>
            </a:r>
          </a:p>
          <a:p>
            <a:r>
              <a:rPr lang="en-US" sz="2000" dirty="0">
                <a:gradFill>
                  <a:gsLst>
                    <a:gs pos="2917">
                      <a:schemeClr val="tx1"/>
                    </a:gs>
                    <a:gs pos="30000">
                      <a:schemeClr val="tx1"/>
                    </a:gs>
                  </a:gsLst>
                  <a:lin ang="5400000" scaled="0"/>
                </a:gradFill>
              </a:rPr>
              <a:t>US News and World Reports classify Web Developers as:</a:t>
            </a:r>
          </a:p>
          <a:p>
            <a:r>
              <a:rPr lang="en-US" sz="2000" dirty="0">
                <a:gradFill>
                  <a:gsLst>
                    <a:gs pos="2917">
                      <a:schemeClr val="tx1"/>
                    </a:gs>
                    <a:gs pos="30000">
                      <a:schemeClr val="tx1"/>
                    </a:gs>
                  </a:gsLst>
                  <a:lin ang="5400000" scaled="0"/>
                </a:gradFill>
              </a:rPr>
              <a:t>	#3 Best Technology Jobs</a:t>
            </a:r>
          </a:p>
          <a:p>
            <a:r>
              <a:rPr lang="en-US" sz="2000" dirty="0">
                <a:gradFill>
                  <a:gsLst>
                    <a:gs pos="2917">
                      <a:schemeClr val="tx1"/>
                    </a:gs>
                    <a:gs pos="30000">
                      <a:schemeClr val="tx1"/>
                    </a:gs>
                  </a:gsLst>
                  <a:lin ang="5400000" scaled="0"/>
                </a:gradFill>
              </a:rPr>
              <a:t>	#13 Best STEM Jobs</a:t>
            </a:r>
          </a:p>
          <a:p>
            <a:r>
              <a:rPr lang="en-US" sz="2000" dirty="0">
                <a:gradFill>
                  <a:gsLst>
                    <a:gs pos="2917">
                      <a:schemeClr val="tx1"/>
                    </a:gs>
                    <a:gs pos="30000">
                      <a:schemeClr val="tx1"/>
                    </a:gs>
                  </a:gsLst>
                  <a:lin ang="5400000" scaled="0"/>
                </a:gradFill>
              </a:rPr>
              <a:t>	#23 in best 100 Jobs</a:t>
            </a:r>
          </a:p>
        </p:txBody>
      </p:sp>
      <p:pic>
        <p:nvPicPr>
          <p:cNvPr id="8" name="Picture 7">
            <a:extLst>
              <a:ext uri="{FF2B5EF4-FFF2-40B4-BE49-F238E27FC236}">
                <a16:creationId xmlns:a16="http://schemas.microsoft.com/office/drawing/2014/main" id="{A942E6D1-8AFB-3E43-B97B-0BC6081968F5}"/>
              </a:ext>
            </a:extLst>
          </p:cNvPr>
          <p:cNvPicPr>
            <a:picLocks noChangeAspect="1"/>
          </p:cNvPicPr>
          <p:nvPr/>
        </p:nvPicPr>
        <p:blipFill>
          <a:blip r:embed="rId3"/>
          <a:stretch>
            <a:fillRect/>
          </a:stretch>
        </p:blipFill>
        <p:spPr>
          <a:xfrm>
            <a:off x="8509000" y="4396827"/>
            <a:ext cx="1728694" cy="1797842"/>
          </a:xfrm>
          <a:prstGeom prst="rect">
            <a:avLst/>
          </a:prstGeom>
        </p:spPr>
      </p:pic>
    </p:spTree>
    <p:extLst>
      <p:ext uri="{BB962C8B-B14F-4D97-AF65-F5344CB8AC3E}">
        <p14:creationId xmlns:p14="http://schemas.microsoft.com/office/powerpoint/2010/main" val="24757697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FC5C-908D-F244-ADD7-3093A3D731FD}"/>
              </a:ext>
            </a:extLst>
          </p:cNvPr>
          <p:cNvSpPr>
            <a:spLocks noGrp="1"/>
          </p:cNvSpPr>
          <p:nvPr>
            <p:ph type="title"/>
          </p:nvPr>
        </p:nvSpPr>
        <p:spPr/>
        <p:txBody>
          <a:bodyPr/>
          <a:lstStyle/>
          <a:p>
            <a:r>
              <a:rPr lang="en-US" dirty="0"/>
              <a:t>Types of Web Developers</a:t>
            </a:r>
          </a:p>
        </p:txBody>
      </p:sp>
      <p:sp>
        <p:nvSpPr>
          <p:cNvPr id="3" name="Content Placeholder 2">
            <a:extLst>
              <a:ext uri="{FF2B5EF4-FFF2-40B4-BE49-F238E27FC236}">
                <a16:creationId xmlns:a16="http://schemas.microsoft.com/office/drawing/2014/main" id="{F3EF3E21-78AE-9A4F-A905-11D7D42AD55A}"/>
              </a:ext>
            </a:extLst>
          </p:cNvPr>
          <p:cNvSpPr>
            <a:spLocks noGrp="1"/>
          </p:cNvSpPr>
          <p:nvPr>
            <p:ph sz="quarter" idx="10"/>
          </p:nvPr>
        </p:nvSpPr>
        <p:spPr>
          <a:xfrm>
            <a:off x="584200" y="1435100"/>
            <a:ext cx="11018838" cy="3016210"/>
          </a:xfrm>
        </p:spPr>
        <p:txBody>
          <a:bodyPr/>
          <a:lstStyle/>
          <a:p>
            <a:r>
              <a:rPr lang="en-US" b="1" dirty="0"/>
              <a:t>1. Front end developers</a:t>
            </a:r>
            <a:r>
              <a:rPr lang="en-US" dirty="0"/>
              <a:t> </a:t>
            </a:r>
          </a:p>
          <a:p>
            <a:r>
              <a:rPr lang="en-US" b="1" dirty="0"/>
              <a:t>2. Back end developers</a:t>
            </a:r>
            <a:r>
              <a:rPr lang="en-US" dirty="0"/>
              <a:t> </a:t>
            </a:r>
          </a:p>
          <a:p>
            <a:r>
              <a:rPr lang="en-US" b="1" dirty="0"/>
              <a:t>3. Full stack developer</a:t>
            </a:r>
          </a:p>
          <a:p>
            <a:endParaRPr lang="en-US" b="1" dirty="0"/>
          </a:p>
          <a:p>
            <a:endParaRPr lang="en-US" b="1" dirty="0"/>
          </a:p>
          <a:p>
            <a:pPr marL="0" indent="0">
              <a:buNone/>
            </a:pPr>
            <a:endParaRPr lang="en-US" dirty="0"/>
          </a:p>
        </p:txBody>
      </p:sp>
      <p:pic>
        <p:nvPicPr>
          <p:cNvPr id="5" name="Picture 4">
            <a:extLst>
              <a:ext uri="{FF2B5EF4-FFF2-40B4-BE49-F238E27FC236}">
                <a16:creationId xmlns:a16="http://schemas.microsoft.com/office/drawing/2014/main" id="{59E2AEB6-2E8B-274E-8342-468D54ED8A09}"/>
              </a:ext>
            </a:extLst>
          </p:cNvPr>
          <p:cNvPicPr>
            <a:picLocks noChangeAspect="1"/>
          </p:cNvPicPr>
          <p:nvPr/>
        </p:nvPicPr>
        <p:blipFill>
          <a:blip r:embed="rId3"/>
          <a:stretch>
            <a:fillRect/>
          </a:stretch>
        </p:blipFill>
        <p:spPr>
          <a:xfrm>
            <a:off x="5668308" y="1435100"/>
            <a:ext cx="4694891" cy="3786202"/>
          </a:xfrm>
          <a:prstGeom prst="rect">
            <a:avLst/>
          </a:prstGeom>
        </p:spPr>
      </p:pic>
    </p:spTree>
    <p:extLst>
      <p:ext uri="{BB962C8B-B14F-4D97-AF65-F5344CB8AC3E}">
        <p14:creationId xmlns:p14="http://schemas.microsoft.com/office/powerpoint/2010/main" val="2744133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FB00-B521-064B-B285-70D9670015D8}"/>
              </a:ext>
            </a:extLst>
          </p:cNvPr>
          <p:cNvSpPr>
            <a:spLocks noGrp="1"/>
          </p:cNvSpPr>
          <p:nvPr>
            <p:ph type="title"/>
          </p:nvPr>
        </p:nvSpPr>
        <p:spPr/>
        <p:txBody>
          <a:bodyPr/>
          <a:lstStyle/>
          <a:p>
            <a:r>
              <a:rPr lang="en-US" dirty="0"/>
              <a:t>Azure for Web Development</a:t>
            </a:r>
          </a:p>
        </p:txBody>
      </p:sp>
      <p:sp>
        <p:nvSpPr>
          <p:cNvPr id="3" name="Content Placeholder 2">
            <a:extLst>
              <a:ext uri="{FF2B5EF4-FFF2-40B4-BE49-F238E27FC236}">
                <a16:creationId xmlns:a16="http://schemas.microsoft.com/office/drawing/2014/main" id="{615942A4-715F-FF4E-80C6-6183BFE2A78A}"/>
              </a:ext>
            </a:extLst>
          </p:cNvPr>
          <p:cNvSpPr>
            <a:spLocks noGrp="1"/>
          </p:cNvSpPr>
          <p:nvPr>
            <p:ph sz="quarter" idx="10"/>
          </p:nvPr>
        </p:nvSpPr>
        <p:spPr>
          <a:xfrm>
            <a:off x="584200" y="1435100"/>
            <a:ext cx="5099424" cy="4715137"/>
          </a:xfrm>
        </p:spPr>
        <p:txBody>
          <a:bodyPr/>
          <a:lstStyle/>
          <a:p>
            <a:r>
              <a:rPr lang="en-US" dirty="0"/>
              <a:t>Visual Studio</a:t>
            </a:r>
          </a:p>
          <a:p>
            <a:r>
              <a:rPr lang="en-US" dirty="0"/>
              <a:t>Visual Studio Code</a:t>
            </a:r>
          </a:p>
          <a:p>
            <a:r>
              <a:rPr lang="en-US" dirty="0"/>
              <a:t>Unified SDKs</a:t>
            </a:r>
          </a:p>
          <a:p>
            <a:pPr lvl="1"/>
            <a:r>
              <a:rPr lang="en-US" dirty="0"/>
              <a:t>PHP</a:t>
            </a:r>
          </a:p>
          <a:p>
            <a:pPr lvl="1"/>
            <a:r>
              <a:rPr lang="en-US" dirty="0"/>
              <a:t>Go</a:t>
            </a:r>
          </a:p>
          <a:p>
            <a:pPr lvl="1"/>
            <a:r>
              <a:rPr lang="en-US" dirty="0"/>
              <a:t>Java</a:t>
            </a:r>
          </a:p>
          <a:p>
            <a:pPr lvl="1"/>
            <a:r>
              <a:rPr lang="en-US" dirty="0"/>
              <a:t>Python</a:t>
            </a:r>
          </a:p>
          <a:p>
            <a:pPr lvl="1"/>
            <a:r>
              <a:rPr lang="en-US" dirty="0"/>
              <a:t>.NET</a:t>
            </a:r>
          </a:p>
          <a:p>
            <a:pPr lvl="1"/>
            <a:r>
              <a:rPr lang="en-US" dirty="0" err="1"/>
              <a:t>Javascript</a:t>
            </a:r>
            <a:endParaRPr lang="en-US" dirty="0"/>
          </a:p>
          <a:p>
            <a:r>
              <a:rPr lang="en-US" dirty="0"/>
              <a:t>Cloud Based Tools</a:t>
            </a:r>
          </a:p>
          <a:p>
            <a:endParaRPr lang="en-US" dirty="0"/>
          </a:p>
        </p:txBody>
      </p:sp>
      <p:pic>
        <p:nvPicPr>
          <p:cNvPr id="5" name="Picture 4">
            <a:extLst>
              <a:ext uri="{FF2B5EF4-FFF2-40B4-BE49-F238E27FC236}">
                <a16:creationId xmlns:a16="http://schemas.microsoft.com/office/drawing/2014/main" id="{550675F4-EC46-264C-83BD-3D1B894B44F0}"/>
              </a:ext>
            </a:extLst>
          </p:cNvPr>
          <p:cNvPicPr>
            <a:picLocks noChangeAspect="1"/>
          </p:cNvPicPr>
          <p:nvPr/>
        </p:nvPicPr>
        <p:blipFill>
          <a:blip r:embed="rId3"/>
          <a:stretch>
            <a:fillRect/>
          </a:stretch>
        </p:blipFill>
        <p:spPr>
          <a:xfrm>
            <a:off x="7974013" y="1467811"/>
            <a:ext cx="3924300" cy="660400"/>
          </a:xfrm>
          <a:prstGeom prst="rect">
            <a:avLst/>
          </a:prstGeom>
        </p:spPr>
      </p:pic>
      <p:pic>
        <p:nvPicPr>
          <p:cNvPr id="7" name="Picture 6">
            <a:extLst>
              <a:ext uri="{FF2B5EF4-FFF2-40B4-BE49-F238E27FC236}">
                <a16:creationId xmlns:a16="http://schemas.microsoft.com/office/drawing/2014/main" id="{59D43377-B78D-1E40-90E9-EB299177AEF4}"/>
              </a:ext>
            </a:extLst>
          </p:cNvPr>
          <p:cNvPicPr>
            <a:picLocks noChangeAspect="1"/>
          </p:cNvPicPr>
          <p:nvPr/>
        </p:nvPicPr>
        <p:blipFill>
          <a:blip r:embed="rId4"/>
          <a:stretch>
            <a:fillRect/>
          </a:stretch>
        </p:blipFill>
        <p:spPr>
          <a:xfrm>
            <a:off x="3728573" y="1460340"/>
            <a:ext cx="4178300" cy="685800"/>
          </a:xfrm>
          <a:prstGeom prst="rect">
            <a:avLst/>
          </a:prstGeom>
        </p:spPr>
      </p:pic>
      <p:sp>
        <p:nvSpPr>
          <p:cNvPr id="9" name="TextBox 8">
            <a:extLst>
              <a:ext uri="{FF2B5EF4-FFF2-40B4-BE49-F238E27FC236}">
                <a16:creationId xmlns:a16="http://schemas.microsoft.com/office/drawing/2014/main" id="{49C2E830-3498-CD4F-A323-225383A3EA27}"/>
              </a:ext>
            </a:extLst>
          </p:cNvPr>
          <p:cNvSpPr txBox="1"/>
          <p:nvPr/>
        </p:nvSpPr>
        <p:spPr>
          <a:xfrm>
            <a:off x="6581617" y="2338327"/>
            <a:ext cx="4855882" cy="3877985"/>
          </a:xfrm>
          <a:prstGeom prst="rect">
            <a:avLst/>
          </a:prstGeom>
          <a:noFill/>
        </p:spPr>
        <p:txBody>
          <a:bodyPr wrap="square" lIns="0" tIns="0" rIns="0" bIns="0" rtlCol="0">
            <a:spAutoFit/>
          </a:bodyPr>
          <a:lstStyle/>
          <a:p>
            <a:pPr algn="r"/>
            <a:r>
              <a:rPr lang="en-US" sz="2800" b="1" dirty="0">
                <a:gradFill>
                  <a:gsLst>
                    <a:gs pos="2917">
                      <a:schemeClr val="tx1"/>
                    </a:gs>
                    <a:gs pos="30000">
                      <a:schemeClr val="tx1"/>
                    </a:gs>
                  </a:gsLst>
                  <a:lin ang="5400000" scaled="0"/>
                </a:gradFill>
              </a:rPr>
              <a:t>Azure Productivity Tools:</a:t>
            </a:r>
          </a:p>
          <a:p>
            <a:pPr algn="r"/>
            <a:r>
              <a:rPr lang="en-US" sz="2800" dirty="0">
                <a:gradFill>
                  <a:gsLst>
                    <a:gs pos="2917">
                      <a:schemeClr val="tx1"/>
                    </a:gs>
                    <a:gs pos="30000">
                      <a:schemeClr val="tx1"/>
                    </a:gs>
                  </a:gsLst>
                  <a:lin ang="5400000" scaled="0"/>
                </a:gradFill>
              </a:rPr>
              <a:t>Cloud Explorer</a:t>
            </a:r>
          </a:p>
          <a:p>
            <a:pPr algn="r"/>
            <a:r>
              <a:rPr lang="en-US" sz="2800" dirty="0">
                <a:gradFill>
                  <a:gsLst>
                    <a:gs pos="2917">
                      <a:schemeClr val="tx1"/>
                    </a:gs>
                    <a:gs pos="30000">
                      <a:schemeClr val="tx1"/>
                    </a:gs>
                  </a:gsLst>
                  <a:lin ang="5400000" scaled="0"/>
                </a:gradFill>
              </a:rPr>
              <a:t>Azure Watch</a:t>
            </a:r>
          </a:p>
          <a:p>
            <a:pPr algn="r"/>
            <a:r>
              <a:rPr lang="en-US" sz="2800" dirty="0">
                <a:gradFill>
                  <a:gsLst>
                    <a:gs pos="2917">
                      <a:schemeClr val="tx1"/>
                    </a:gs>
                    <a:gs pos="30000">
                      <a:schemeClr val="tx1"/>
                    </a:gs>
                  </a:gsLst>
                  <a:lin ang="5400000" scaled="0"/>
                </a:gradFill>
              </a:rPr>
              <a:t>Azure Ping</a:t>
            </a:r>
          </a:p>
          <a:p>
            <a:pPr algn="r"/>
            <a:r>
              <a:rPr lang="en-US" sz="2800" dirty="0">
                <a:gradFill>
                  <a:gsLst>
                    <a:gs pos="2917">
                      <a:schemeClr val="tx1"/>
                    </a:gs>
                    <a:gs pos="30000">
                      <a:schemeClr val="tx1"/>
                    </a:gs>
                  </a:gsLst>
                  <a:lin ang="5400000" scaled="0"/>
                </a:gradFill>
              </a:rPr>
              <a:t>Cloud Combine</a:t>
            </a:r>
          </a:p>
          <a:p>
            <a:pPr algn="r"/>
            <a:r>
              <a:rPr lang="en-US" sz="2800" dirty="0">
                <a:gradFill>
                  <a:gsLst>
                    <a:gs pos="2917">
                      <a:schemeClr val="tx1"/>
                    </a:gs>
                    <a:gs pos="30000">
                      <a:schemeClr val="tx1"/>
                    </a:gs>
                  </a:gsLst>
                  <a:lin ang="5400000" scaled="0"/>
                </a:gradFill>
              </a:rPr>
              <a:t>Azure Data Tools</a:t>
            </a:r>
          </a:p>
          <a:p>
            <a:pPr algn="r"/>
            <a:r>
              <a:rPr lang="en-US" sz="2800" dirty="0">
                <a:gradFill>
                  <a:gsLst>
                    <a:gs pos="2917">
                      <a:schemeClr val="tx1"/>
                    </a:gs>
                    <a:gs pos="30000">
                      <a:schemeClr val="tx1"/>
                    </a:gs>
                  </a:gsLst>
                  <a:lin ang="5400000" scaled="0"/>
                </a:gradFill>
              </a:rPr>
              <a:t>Many more…</a:t>
            </a:r>
          </a:p>
          <a:p>
            <a:pPr algn="l"/>
            <a:endParaRPr lang="en-US" sz="2800" dirty="0">
              <a:gradFill>
                <a:gsLst>
                  <a:gs pos="2917">
                    <a:schemeClr val="tx1"/>
                  </a:gs>
                  <a:gs pos="30000">
                    <a:schemeClr val="tx1"/>
                  </a:gs>
                </a:gsLst>
                <a:lin ang="5400000" scaled="0"/>
              </a:gradFill>
            </a:endParaRPr>
          </a:p>
          <a:p>
            <a:pPr algn="l"/>
            <a:endParaRPr lang="en-US" sz="28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4A0AC248-D398-644C-8024-DA52D8CDDD67}"/>
              </a:ext>
            </a:extLst>
          </p:cNvPr>
          <p:cNvPicPr>
            <a:picLocks noChangeAspect="1"/>
          </p:cNvPicPr>
          <p:nvPr/>
        </p:nvPicPr>
        <p:blipFill>
          <a:blip r:embed="rId5"/>
          <a:stretch>
            <a:fillRect/>
          </a:stretch>
        </p:blipFill>
        <p:spPr>
          <a:xfrm>
            <a:off x="3969401" y="2855282"/>
            <a:ext cx="4326440" cy="2844074"/>
          </a:xfrm>
          <a:prstGeom prst="rect">
            <a:avLst/>
          </a:prstGeom>
        </p:spPr>
      </p:pic>
    </p:spTree>
    <p:extLst>
      <p:ext uri="{BB962C8B-B14F-4D97-AF65-F5344CB8AC3E}">
        <p14:creationId xmlns:p14="http://schemas.microsoft.com/office/powerpoint/2010/main" val="234730253"/>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Props1.xml><?xml version="1.0" encoding="utf-8"?>
<ds:datastoreItem xmlns:ds="http://schemas.openxmlformats.org/officeDocument/2006/customXml" ds:itemID="{EB60195D-861A-4F99-B13E-D99EBFEC4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c26d0aff-874e-40ca-b96b-bf2bfd28871b"/>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b41299b6-b4f0-41d3-8455-1789a5666ecf"/>
    <ds:schemaRef ds:uri="http://purl.org/dc/terms/"/>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32085</TotalTime>
  <Words>4268</Words>
  <Application>Microsoft Macintosh PowerPoint</Application>
  <PresentationFormat>Widescreen</PresentationFormat>
  <Paragraphs>575</Paragraphs>
  <Slides>46</Slides>
  <Notes>45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Arial</vt:lpstr>
      <vt:lpstr>Consolas</vt:lpstr>
      <vt:lpstr>Segoe UI</vt:lpstr>
      <vt:lpstr>Segoe UI Semibold</vt:lpstr>
      <vt:lpstr>Wingdings</vt:lpstr>
      <vt:lpstr>White Template</vt:lpstr>
      <vt:lpstr>Black Template</vt:lpstr>
      <vt:lpstr>Good morning!!! </vt:lpstr>
      <vt:lpstr>Web Development Fundamentals 2</vt:lpstr>
      <vt:lpstr>Presenter’s Name</vt:lpstr>
      <vt:lpstr>Workshop Agenda</vt:lpstr>
      <vt:lpstr>PowerPoint Presentation</vt:lpstr>
      <vt:lpstr>Notes on Learning how to Learn</vt:lpstr>
      <vt:lpstr>Web Development Facts: 2020</vt:lpstr>
      <vt:lpstr>Types of Web Developers</vt:lpstr>
      <vt:lpstr>Azure for Web Development</vt:lpstr>
      <vt:lpstr>The Rise of the Web Developers</vt:lpstr>
      <vt:lpstr>HTML – Hypertext Markup Language</vt:lpstr>
      <vt:lpstr>HTML Section Overview </vt:lpstr>
      <vt:lpstr>Installing Visual Studio Code</vt:lpstr>
      <vt:lpstr>Adding Extensions to Visual Studio Code</vt:lpstr>
      <vt:lpstr>HTML Overview: Basic Template</vt:lpstr>
      <vt:lpstr>HTML Tips </vt:lpstr>
      <vt:lpstr>CSS – Cascading Style Sheets</vt:lpstr>
      <vt:lpstr>CSS Section Overview</vt:lpstr>
      <vt:lpstr>CSS Selectors</vt:lpstr>
      <vt:lpstr>Activity: Dojo Diner</vt:lpstr>
      <vt:lpstr>Using The Inspect Element Tool</vt:lpstr>
      <vt:lpstr>The Display Property</vt:lpstr>
      <vt:lpstr>Box Model</vt:lpstr>
      <vt:lpstr>Activity Create a Static Webpage: Portfolio</vt:lpstr>
      <vt:lpstr>Please take a moment to complete this survey.   Survey: https://aka.ms/ReactorFeedback </vt:lpstr>
      <vt:lpstr>Quick JavaScript Overview</vt:lpstr>
      <vt:lpstr>JavaScript Overview</vt:lpstr>
      <vt:lpstr>Introduction to JavaScript</vt:lpstr>
      <vt:lpstr>Using JavaScript Functions</vt:lpstr>
      <vt:lpstr>The Document Object Model</vt:lpstr>
      <vt:lpstr>Using jQuery and APIs</vt:lpstr>
      <vt:lpstr>jQuery/API Overview</vt:lpstr>
      <vt:lpstr>jQuery in a Nutshell</vt:lpstr>
      <vt:lpstr>Capstone Project</vt:lpstr>
      <vt:lpstr>Capstone Project</vt:lpstr>
      <vt:lpstr>Capstone Project</vt:lpstr>
      <vt:lpstr>Capstone project</vt:lpstr>
      <vt:lpstr>Capstone Project</vt:lpstr>
      <vt:lpstr>Share your portfolio sites!   Questions?</vt:lpstr>
      <vt:lpstr>Additional Learning Resources and Next Steps</vt:lpstr>
      <vt:lpstr>Free Azure for your next experiment…</vt:lpstr>
      <vt:lpstr>Further Learning in Web Development on Azure…</vt:lpstr>
      <vt:lpstr>Role-based Microsoft certs for  development:</vt:lpstr>
      <vt:lpstr>PowerPoint Presentation</vt:lpstr>
      <vt:lpstr>PowerPoint Presentation</vt:lpstr>
      <vt:lpstr>Capstone project</vt:lpstr>
    </vt:vector>
  </TitlesOfParts>
  <Manager>&lt;Comms manager name here&gt;</Manager>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Juli May</dc:creator>
  <cp:keywords/>
  <dc:description/>
  <cp:lastModifiedBy>Daniel H. Oostra</cp:lastModifiedBy>
  <cp:revision>115</cp:revision>
  <cp:lastPrinted>2020-01-02T18:18:31Z</cp:lastPrinted>
  <dcterms:created xsi:type="dcterms:W3CDTF">2019-05-16T23:50:47Z</dcterms:created>
  <dcterms:modified xsi:type="dcterms:W3CDTF">2020-01-17T20:46:20Z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